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  <p:sldMasterId id="2147483671" r:id="rId5"/>
  </p:sldMasterIdLst>
  <p:notesMasterIdLst>
    <p:notesMasterId r:id="rId21"/>
  </p:notesMasterIdLst>
  <p:sldIdLst>
    <p:sldId id="276" r:id="rId6"/>
    <p:sldId id="290" r:id="rId7"/>
    <p:sldId id="278" r:id="rId8"/>
    <p:sldId id="291" r:id="rId9"/>
    <p:sldId id="292" r:id="rId10"/>
    <p:sldId id="297" r:id="rId11"/>
    <p:sldId id="300" r:id="rId12"/>
    <p:sldId id="299" r:id="rId13"/>
    <p:sldId id="298" r:id="rId14"/>
    <p:sldId id="293" r:id="rId15"/>
    <p:sldId id="295" r:id="rId16"/>
    <p:sldId id="296" r:id="rId17"/>
    <p:sldId id="303" r:id="rId18"/>
    <p:sldId id="301" r:id="rId19"/>
    <p:sldId id="269" r:id="rId2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50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361" userDrawn="1">
          <p15:clr>
            <a:srgbClr val="A4A3A4"/>
          </p15:clr>
        </p15:guide>
        <p15:guide id="5" orient="horz" pos="3932" userDrawn="1">
          <p15:clr>
            <a:srgbClr val="A4A3A4"/>
          </p15:clr>
        </p15:guide>
        <p15:guide id="6" orient="horz" pos="1194" userDrawn="1">
          <p15:clr>
            <a:srgbClr val="A4A3A4"/>
          </p15:clr>
        </p15:guide>
        <p15:guide id="7" pos="25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D5ABB26-0587-4C30-8999-92F81FD0307C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ittlere Formatvorlage 2 - Akz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7"/>
    <p:restoredTop sz="94684"/>
  </p:normalViewPr>
  <p:slideViewPr>
    <p:cSldViewPr snapToGrid="0">
      <p:cViewPr varScale="1">
        <p:scale>
          <a:sx n="114" d="100"/>
          <a:sy n="114" d="100"/>
        </p:scale>
        <p:origin x="712" y="480"/>
      </p:cViewPr>
      <p:guideLst>
        <p:guide orient="horz" pos="650"/>
        <p:guide pos="7423"/>
        <p:guide orient="horz" pos="1361"/>
        <p:guide orient="horz" pos="3932"/>
        <p:guide orient="horz" pos="1194"/>
        <p:guide pos="25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2.png>
</file>

<file path=ppt/media/image4.png>
</file>

<file path=ppt/media/image6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93AEB5-C303-4762-90A0-AF697EB357C4}" type="datetimeFigureOut">
              <a:rPr lang="de-DE" smtClean="0"/>
              <a:t>16.01.23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0C587F-9620-41AA-8442-404D6D59762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6886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0C587F-9620-41AA-8442-404D6D597627}" type="slidenum">
              <a:rPr lang="de-DE" smtClean="0"/>
              <a:t>15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913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emf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3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/Unter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449388"/>
            <a:ext cx="12192000" cy="5408616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3601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B462B3-CEB1-499F-9A93-54BFC478EC1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406401" y="6984001"/>
            <a:ext cx="7375299" cy="216000"/>
          </a:xfrm>
        </p:spPr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AAD5C655-E4E0-43F9-B6D2-6069D0E19D55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>
          <a:xfrm>
            <a:off x="9883778" y="6984001"/>
            <a:ext cx="1899711" cy="216000"/>
          </a:xfrm>
        </p:spPr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21" name="Datumsplatzhalter 3">
            <a:extLst>
              <a:ext uri="{FF2B5EF4-FFF2-40B4-BE49-F238E27FC236}">
                <a16:creationId xmlns:a16="http://schemas.microsoft.com/office/drawing/2014/main" id="{C76965CB-8BC6-40F7-9EE1-139D591698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22" name="Vertikaler Textplatzhalter 2">
            <a:extLst>
              <a:ext uri="{FF2B5EF4-FFF2-40B4-BE49-F238E27FC236}">
                <a16:creationId xmlns:a16="http://schemas.microsoft.com/office/drawing/2014/main" id="{33F9B68E-1F14-4F70-9B07-D77470E5CBEB}"/>
              </a:ext>
            </a:extLst>
          </p:cNvPr>
          <p:cNvSpPr>
            <a:spLocks noGrp="1"/>
          </p:cNvSpPr>
          <p:nvPr>
            <p:ph type="body" orient="vert" idx="19" hasCustomPrompt="1"/>
          </p:nvPr>
        </p:nvSpPr>
        <p:spPr>
          <a:xfrm>
            <a:off x="1386000" y="5311011"/>
            <a:ext cx="10397484" cy="79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lang="de-DE" sz="2400" b="1" i="0" u="none" strike="noStrike" baseline="0" smtClean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24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Lecture topic Lecture topic Lecture topic Lecture topic Lecture topic Lecture topic</a:t>
            </a:r>
          </a:p>
        </p:txBody>
      </p:sp>
      <p:sp>
        <p:nvSpPr>
          <p:cNvPr id="23" name="Vertikaler Textplatzhalter 2">
            <a:extLst>
              <a:ext uri="{FF2B5EF4-FFF2-40B4-BE49-F238E27FC236}">
                <a16:creationId xmlns:a16="http://schemas.microsoft.com/office/drawing/2014/main" id="{6354D33E-28C2-47F2-851F-773C0FE0AB9E}"/>
              </a:ext>
            </a:extLst>
          </p:cNvPr>
          <p:cNvSpPr>
            <a:spLocks noGrp="1"/>
          </p:cNvSpPr>
          <p:nvPr>
            <p:ph type="body" orient="vert" idx="20" hasCustomPrompt="1"/>
          </p:nvPr>
        </p:nvSpPr>
        <p:spPr>
          <a:xfrm>
            <a:off x="1386000" y="6372000"/>
            <a:ext cx="10397489" cy="252000"/>
          </a:xfrm>
        </p:spPr>
        <p:txBody>
          <a:bodyPr vert="horz"/>
          <a:lstStyle>
            <a:lvl1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300" b="1" spc="6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Referent / </a:t>
            </a:r>
            <a:r>
              <a:rPr lang="en-US" err="1"/>
              <a:t>Fakultät</a:t>
            </a:r>
            <a:r>
              <a:rPr lang="en-US"/>
              <a:t> / </a:t>
            </a:r>
            <a:r>
              <a:rPr lang="en-US" err="1"/>
              <a:t>Studiengang</a:t>
            </a:r>
            <a:r>
              <a:rPr lang="en-US"/>
              <a:t> | </a:t>
            </a:r>
            <a:r>
              <a:rPr lang="en-US" err="1"/>
              <a:t>WiSe</a:t>
            </a:r>
            <a:r>
              <a:rPr lang="en-US"/>
              <a:t>/</a:t>
            </a:r>
            <a:r>
              <a:rPr lang="en-US" err="1"/>
              <a:t>SoSe</a:t>
            </a:r>
            <a:r>
              <a:rPr lang="en-US"/>
              <a:t> 2017/19</a:t>
            </a:r>
          </a:p>
        </p:txBody>
      </p:sp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0066C18D-46D1-4FD0-B624-24CB6294D971}"/>
              </a:ext>
            </a:extLst>
          </p:cNvPr>
          <p:cNvSpPr>
            <a:spLocks noGrp="1" noChangeAspect="1"/>
          </p:cNvSpPr>
          <p:nvPr>
            <p:ph type="body" orient="vert" idx="21" hasCustomPrompt="1"/>
          </p:nvPr>
        </p:nvSpPr>
        <p:spPr>
          <a:xfrm>
            <a:off x="1152000" y="4904882"/>
            <a:ext cx="128025" cy="204840"/>
          </a:xfrm>
          <a:blipFill>
            <a:blip r:embed="rId3"/>
            <a:stretch>
              <a:fillRect/>
            </a:stretch>
          </a:blipFill>
        </p:spPr>
        <p:txBody>
          <a:bodyPr vert="horz" wrap="none" tIns="7200" rIns="2574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err="1"/>
              <a:t>Bitte</a:t>
            </a:r>
            <a:r>
              <a:rPr lang="en-US"/>
              <a:t> </a:t>
            </a:r>
            <a:r>
              <a:rPr lang="en-US" err="1"/>
              <a:t>nicht</a:t>
            </a:r>
            <a:br>
              <a:rPr lang="en-US"/>
            </a:br>
            <a:r>
              <a:rPr lang="en-US" err="1"/>
              <a:t>verschieben</a:t>
            </a:r>
            <a:endParaRPr lang="en-US"/>
          </a:p>
        </p:txBody>
      </p:sp>
      <p:pic>
        <p:nvPicPr>
          <p:cNvPr id="19" name="Logo HHN">
            <a:extLst>
              <a:ext uri="{FF2B5EF4-FFF2-40B4-BE49-F238E27FC236}">
                <a16:creationId xmlns:a16="http://schemas.microsoft.com/office/drawing/2014/main" id="{E401AAA2-F595-411B-A3EF-57905A9882E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084" y="305319"/>
            <a:ext cx="1940400" cy="903600"/>
          </a:xfrm>
          <a:prstGeom prst="rect">
            <a:avLst/>
          </a:prstGeom>
        </p:spPr>
      </p:pic>
      <p:grpSp>
        <p:nvGrpSpPr>
          <p:cNvPr id="20" name="Regieanweisungen">
            <a:extLst>
              <a:ext uri="{FF2B5EF4-FFF2-40B4-BE49-F238E27FC236}">
                <a16:creationId xmlns:a16="http://schemas.microsoft.com/office/drawing/2014/main" id="{3D64421D-DBFE-41AB-A378-7DBF9C4CC7F8}"/>
              </a:ext>
            </a:extLst>
          </p:cNvPr>
          <p:cNvGrpSpPr/>
          <p:nvPr userDrawn="1"/>
        </p:nvGrpSpPr>
        <p:grpSpPr>
          <a:xfrm>
            <a:off x="406398" y="-468000"/>
            <a:ext cx="14521602" cy="1980001"/>
            <a:chOff x="304800" y="-468001"/>
            <a:chExt cx="10891200" cy="1980001"/>
          </a:xfrm>
        </p:grpSpPr>
        <p:sp>
          <p:nvSpPr>
            <p:cNvPr id="24" name="Hilfslinien">
              <a:extLst>
                <a:ext uri="{FF2B5EF4-FFF2-40B4-BE49-F238E27FC236}">
                  <a16:creationId xmlns:a16="http://schemas.microsoft.com/office/drawing/2014/main" id="{0B19D590-8202-424B-810A-BA64C30D72E3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Zurücksetzen">
              <a:extLst>
                <a:ext uri="{FF2B5EF4-FFF2-40B4-BE49-F238E27FC236}">
                  <a16:creationId xmlns:a16="http://schemas.microsoft.com/office/drawing/2014/main" id="{CF7251AF-5343-4756-8000-8AB0335BAA99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6" name="Layoutwechsel">
              <a:extLst>
                <a:ext uri="{FF2B5EF4-FFF2-40B4-BE49-F238E27FC236}">
                  <a16:creationId xmlns:a16="http://schemas.microsoft.com/office/drawing/2014/main" id="{A4325A29-EFA6-4867-99A1-E4058D882D4A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8" name="Kopfzeile">
              <a:extLst>
                <a:ext uri="{FF2B5EF4-FFF2-40B4-BE49-F238E27FC236}">
                  <a16:creationId xmlns:a16="http://schemas.microsoft.com/office/drawing/2014/main" id="{CD985852-8EA5-4F1F-85D6-11C67C20F991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52638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913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2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160588"/>
            <a:ext cx="11377089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Short info about the content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397" y="2689225"/>
            <a:ext cx="5592527" cy="35544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spcAft>
                <a:spcPts val="599"/>
              </a:spcAft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/>
          </a:p>
        </p:txBody>
      </p:sp>
      <p:sp>
        <p:nvSpPr>
          <p:cNvPr id="13" name="Inhaltsplatzhalter 2"/>
          <p:cNvSpPr>
            <a:spLocks noGrp="1"/>
          </p:cNvSpPr>
          <p:nvPr>
            <p:ph idx="14" hasCustomPrompt="1"/>
          </p:nvPr>
        </p:nvSpPr>
        <p:spPr>
          <a:xfrm>
            <a:off x="6192002" y="2689225"/>
            <a:ext cx="5591487" cy="355441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spcAft>
                <a:spcPts val="599"/>
              </a:spcAft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7333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4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fo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394" y="2160588"/>
            <a:ext cx="11377092" cy="396000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Short info about the content</a:t>
            </a:r>
          </a:p>
        </p:txBody>
      </p:sp>
      <p:sp>
        <p:nvSpPr>
          <p:cNvPr id="12" name="Inhaltsplatzhalter 2"/>
          <p:cNvSpPr>
            <a:spLocks noGrp="1"/>
          </p:cNvSpPr>
          <p:nvPr>
            <p:ph idx="1" hasCustomPrompt="1"/>
          </p:nvPr>
        </p:nvSpPr>
        <p:spPr>
          <a:xfrm>
            <a:off x="406405" y="2690813"/>
            <a:ext cx="11377084" cy="3552828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spcAft>
                <a:spcPts val="599"/>
              </a:spcAft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55456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95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105668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1098550"/>
            <a:ext cx="12192000" cy="5759451"/>
          </a:xfrm>
          <a:prstGeom prst="rect">
            <a:avLst/>
          </a:prstGeom>
        </p:spPr>
      </p:pic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2088000" y="4284000"/>
            <a:ext cx="9695489" cy="1959639"/>
          </a:xfrm>
        </p:spPr>
        <p:txBody>
          <a:bodyPr vert="horz"/>
          <a:lstStyle>
            <a:lvl1pPr marL="0" marR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999" b="0">
                <a:solidFill>
                  <a:schemeClr val="bg1"/>
                </a:solidFill>
                <a:latin typeface="+mn-lt"/>
              </a:defRPr>
            </a:lvl1pPr>
            <a:lvl2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5000"/>
              </a:lnSpc>
              <a:spcBef>
                <a:spcPts val="125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marL="0" marR="0" lvl="0" indent="0" algn="l" defTabSz="914407" rtl="0" eaLnBrk="1" fontAlgn="auto" latinLnBrk="0" hangingPunct="1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/>
              <a:t>Please refer any questions to:</a:t>
            </a:r>
            <a:br>
              <a:rPr lang="en-US"/>
            </a:br>
            <a:r>
              <a:rPr lang="en-US"/>
              <a:t>Prename Name (Ribbon &gt; Increase List Level)</a:t>
            </a:r>
            <a:br>
              <a:rPr lang="en-US"/>
            </a:br>
            <a:r>
              <a:rPr lang="en-US"/>
              <a:t>Faculty of XY | Department of XY </a:t>
            </a:r>
            <a:br>
              <a:rPr lang="en-US"/>
            </a:br>
            <a:r>
              <a:rPr lang="en-US"/>
              <a:t>meike.muster@hs-heilbronn.de</a:t>
            </a:r>
          </a:p>
        </p:txBody>
      </p:sp>
      <p:sp>
        <p:nvSpPr>
          <p:cNvPr id="12" name="Vertikaler Textplatzhalter 2"/>
          <p:cNvSpPr>
            <a:spLocks noGrp="1"/>
          </p:cNvSpPr>
          <p:nvPr>
            <p:ph type="body" orient="vert" idx="14" hasCustomPrompt="1"/>
          </p:nvPr>
        </p:nvSpPr>
        <p:spPr>
          <a:xfrm>
            <a:off x="2087996" y="2160588"/>
            <a:ext cx="9695489" cy="1851841"/>
          </a:xfrm>
        </p:spPr>
        <p:txBody>
          <a:bodyPr vert="horz" anchor="ctr" anchorCtr="0"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300" baseline="0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5800" b="1" cap="all" spc="180" baseline="0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Conclusion</a:t>
            </a:r>
          </a:p>
        </p:txBody>
      </p:sp>
      <p:sp>
        <p:nvSpPr>
          <p:cNvPr id="15" name="Bildplatzhalter 2">
            <a:extLst>
              <a:ext uri="{FF2B5EF4-FFF2-40B4-BE49-F238E27FC236}">
                <a16:creationId xmlns:a16="http://schemas.microsoft.com/office/drawing/2014/main" id="{BCE84AFA-A866-402D-A07B-4A22F5614A57}"/>
              </a:ext>
            </a:extLst>
          </p:cNvPr>
          <p:cNvSpPr>
            <a:spLocks noGrp="1"/>
          </p:cNvSpPr>
          <p:nvPr>
            <p:ph type="pic" idx="15" hasCustomPrompt="1"/>
          </p:nvPr>
        </p:nvSpPr>
        <p:spPr>
          <a:xfrm>
            <a:off x="576000" y="4716000"/>
            <a:ext cx="1080000" cy="1080000"/>
          </a:xfrm>
          <a:prstGeom prst="ellipse">
            <a:avLst/>
          </a:prstGeo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298360066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umsplatzhalter 5">
            <a:extLst>
              <a:ext uri="{FF2B5EF4-FFF2-40B4-BE49-F238E27FC236}">
                <a16:creationId xmlns:a16="http://schemas.microsoft.com/office/drawing/2014/main" id="{654071D8-9D4F-4737-9753-5A4E0952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5FA9BD1D-40AC-4766-9D87-7CD9F9338F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EB7C7B69-B03E-4D33-9FE9-AB156C53B1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517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449388"/>
            <a:ext cx="12192000" cy="5408616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8013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8" name="Vertikaler Textplatzhalter 2">
            <a:extLst>
              <a:ext uri="{FF2B5EF4-FFF2-40B4-BE49-F238E27FC236}">
                <a16:creationId xmlns:a16="http://schemas.microsoft.com/office/drawing/2014/main" id="{1F5623E0-8437-4337-9981-520C5E63F5F5}"/>
              </a:ext>
            </a:extLst>
          </p:cNvPr>
          <p:cNvSpPr>
            <a:spLocks noGrp="1" noChangeAspect="1"/>
          </p:cNvSpPr>
          <p:nvPr>
            <p:ph type="body" orient="vert" idx="13" hasCustomPrompt="1"/>
          </p:nvPr>
        </p:nvSpPr>
        <p:spPr>
          <a:xfrm>
            <a:off x="1026073" y="4914407"/>
            <a:ext cx="180000" cy="288000"/>
          </a:xfrm>
          <a:blipFill>
            <a:blip r:embed="rId3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err="1"/>
              <a:t>Bitte</a:t>
            </a:r>
            <a:r>
              <a:rPr lang="en-US"/>
              <a:t> </a:t>
            </a:r>
            <a:r>
              <a:rPr lang="en-US" err="1"/>
              <a:t>nicht</a:t>
            </a:r>
            <a:br>
              <a:rPr lang="en-US"/>
            </a:br>
            <a:r>
              <a:rPr lang="en-US" err="1"/>
              <a:t>verschieben</a:t>
            </a:r>
            <a:endParaRPr lang="en-US"/>
          </a:p>
        </p:txBody>
      </p:sp>
      <p:sp>
        <p:nvSpPr>
          <p:cNvPr id="20" name="Foliennummernplatzhalter 10">
            <a:extLst>
              <a:ext uri="{FF2B5EF4-FFF2-40B4-BE49-F238E27FC236}">
                <a16:creationId xmlns:a16="http://schemas.microsoft.com/office/drawing/2014/main" id="{F1B52C2C-34E9-4D95-8194-0BDCF58A8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5" name="Logo HHN">
            <a:extLst>
              <a:ext uri="{FF2B5EF4-FFF2-40B4-BE49-F238E27FC236}">
                <a16:creationId xmlns:a16="http://schemas.microsoft.com/office/drawing/2014/main" id="{294CBFEC-8F4B-4ECF-8079-424B2999F370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084" y="305319"/>
            <a:ext cx="1940400" cy="903600"/>
          </a:xfrm>
          <a:prstGeom prst="rect">
            <a:avLst/>
          </a:prstGeom>
        </p:spPr>
      </p:pic>
      <p:grpSp>
        <p:nvGrpSpPr>
          <p:cNvPr id="19" name="Regieanweisungen">
            <a:extLst>
              <a:ext uri="{FF2B5EF4-FFF2-40B4-BE49-F238E27FC236}">
                <a16:creationId xmlns:a16="http://schemas.microsoft.com/office/drawing/2014/main" id="{47D6AE76-64DF-4253-87B7-D55F6FD314DC}"/>
              </a:ext>
            </a:extLst>
          </p:cNvPr>
          <p:cNvGrpSpPr/>
          <p:nvPr userDrawn="1"/>
        </p:nvGrpSpPr>
        <p:grpSpPr>
          <a:xfrm>
            <a:off x="406397" y="-468000"/>
            <a:ext cx="14521603" cy="7668001"/>
            <a:chOff x="304799" y="-468001"/>
            <a:chExt cx="10891201" cy="7668001"/>
          </a:xfrm>
        </p:grpSpPr>
        <p:sp>
          <p:nvSpPr>
            <p:cNvPr id="21" name="Hilfslinien">
              <a:extLst>
                <a:ext uri="{FF2B5EF4-FFF2-40B4-BE49-F238E27FC236}">
                  <a16:creationId xmlns:a16="http://schemas.microsoft.com/office/drawing/2014/main" id="{2E537BCA-0378-47EE-BA2E-AAE85C970D72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Zurücksetzen">
              <a:extLst>
                <a:ext uri="{FF2B5EF4-FFF2-40B4-BE49-F238E27FC236}">
                  <a16:creationId xmlns:a16="http://schemas.microsoft.com/office/drawing/2014/main" id="{AD2EC562-5E00-4380-99C6-0D2297D5D9CB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3" name="Layoutwechsel">
              <a:extLst>
                <a:ext uri="{FF2B5EF4-FFF2-40B4-BE49-F238E27FC236}">
                  <a16:creationId xmlns:a16="http://schemas.microsoft.com/office/drawing/2014/main" id="{A38E1AA6-7755-41CA-B107-5CD24E5B648D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3" name="Fußzeile">
              <a:extLst>
                <a:ext uri="{FF2B5EF4-FFF2-40B4-BE49-F238E27FC236}">
                  <a16:creationId xmlns:a16="http://schemas.microsoft.com/office/drawing/2014/main" id="{13AC3CA5-8992-43C8-9BDA-957D603ABF89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34" name="Kopfzeile">
              <a:extLst>
                <a:ext uri="{FF2B5EF4-FFF2-40B4-BE49-F238E27FC236}">
                  <a16:creationId xmlns:a16="http://schemas.microsoft.com/office/drawing/2014/main" id="{4F387B6C-D72C-4FEE-AACF-55636C11E75D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14093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913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 mit Bild INSTITUTS-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0" y="1449388"/>
            <a:ext cx="12192000" cy="5408616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0" y="4176717"/>
            <a:ext cx="12192000" cy="2681286"/>
          </a:xfrm>
          <a:blipFill>
            <a:blip r:embed="rId2"/>
            <a:stretch>
              <a:fillRect/>
            </a:stretch>
          </a:blipFill>
        </p:spPr>
        <p:txBody>
          <a:bodyPr lIns="1386000" tIns="626400" rIns="612000" anchor="t" anchorCtr="0"/>
          <a:lstStyle>
            <a:lvl1pPr algn="l">
              <a:lnSpc>
                <a:spcPct val="82000"/>
              </a:lnSpc>
              <a:defRPr sz="5030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-359999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tx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1386000" y="6372000"/>
            <a:ext cx="10397484" cy="252000"/>
          </a:xfrm>
        </p:spPr>
        <p:txBody>
          <a:bodyPr/>
          <a:lstStyle>
            <a:lvl1pPr>
              <a:defRPr sz="1300" b="1" spc="6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24" name="Vertikaler Textplatzhalter 2">
            <a:extLst>
              <a:ext uri="{FF2B5EF4-FFF2-40B4-BE49-F238E27FC236}">
                <a16:creationId xmlns:a16="http://schemas.microsoft.com/office/drawing/2014/main" id="{F57B46E9-4640-4F5B-9593-5773681046DA}"/>
              </a:ext>
            </a:extLst>
          </p:cNvPr>
          <p:cNvSpPr>
            <a:spLocks noGrp="1" noChangeAspect="1"/>
          </p:cNvSpPr>
          <p:nvPr>
            <p:ph type="body" orient="vert" idx="20" hasCustomPrompt="1"/>
          </p:nvPr>
        </p:nvSpPr>
        <p:spPr>
          <a:xfrm>
            <a:off x="1026000" y="4914406"/>
            <a:ext cx="180000" cy="288000"/>
          </a:xfrm>
          <a:blipFill>
            <a:blip r:embed="rId3"/>
            <a:stretch>
              <a:fillRect/>
            </a:stretch>
          </a:blipFill>
        </p:spPr>
        <p:txBody>
          <a:bodyPr vert="horz" wrap="none" rIns="2376000"/>
          <a:lstStyle>
            <a:lvl1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 baseline="0">
                <a:solidFill>
                  <a:schemeClr val="tx1"/>
                </a:solidFill>
                <a:latin typeface="+mj-lt"/>
              </a:defRPr>
            </a:lvl1pPr>
            <a:lvl2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2pPr>
            <a:lvl3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3pPr>
            <a:lvl4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4pPr>
            <a:lvl5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5pPr>
            <a:lvl6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 b="1" cap="all">
                <a:solidFill>
                  <a:schemeClr val="tx1"/>
                </a:solidFill>
                <a:latin typeface="+mj-lt"/>
              </a:defRPr>
            </a:lvl6pPr>
            <a:lvl7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7pPr>
            <a:lvl8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8pPr>
            <a:lvl9pPr mar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00" b="1" cap="all">
                <a:solidFill>
                  <a:schemeClr val="tx1"/>
                </a:solidFill>
                <a:latin typeface="+mj-lt"/>
              </a:defRPr>
            </a:lvl9pPr>
          </a:lstStyle>
          <a:p>
            <a:pPr lvl="0"/>
            <a:r>
              <a:rPr lang="en-US" err="1"/>
              <a:t>Bitte</a:t>
            </a:r>
            <a:r>
              <a:rPr lang="en-US"/>
              <a:t> </a:t>
            </a:r>
            <a:r>
              <a:rPr lang="en-US" err="1"/>
              <a:t>nicht</a:t>
            </a:r>
            <a:br>
              <a:rPr lang="en-US"/>
            </a:br>
            <a:r>
              <a:rPr lang="en-US" err="1"/>
              <a:t>verschieben</a:t>
            </a:r>
            <a:endParaRPr lang="en-US"/>
          </a:p>
        </p:txBody>
      </p:sp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54A18A00-C4DE-4EFB-897C-5FA7DAA4A4DC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407200" y="30531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PLACEHOLDER INSTITUTE LOGO load Logo via the button Insert Picture</a:t>
            </a:r>
          </a:p>
        </p:txBody>
      </p:sp>
      <p:sp>
        <p:nvSpPr>
          <p:cNvPr id="18" name="Inhaltsplatzhalter 2">
            <a:extLst>
              <a:ext uri="{FF2B5EF4-FFF2-40B4-BE49-F238E27FC236}">
                <a16:creationId xmlns:a16="http://schemas.microsoft.com/office/drawing/2014/main" id="{4BA0EB51-026E-42B4-8C5C-5B7C35506F20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2622400" y="304709"/>
            <a:ext cx="2088000" cy="698400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3pPr>
            <a:lvl4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4pPr>
            <a:lvl5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5pPr>
            <a:lvl6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6pPr>
            <a:lvl7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7pPr>
            <a:lvl8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8pPr>
            <a:lvl9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+mj-lt"/>
              <a:buNone/>
              <a:defRPr sz="1000" b="0">
                <a:solidFill>
                  <a:schemeClr val="tx1"/>
                </a:solidFill>
                <a:latin typeface="+mn-lt"/>
              </a:defRPr>
            </a:lvl9pPr>
          </a:lstStyle>
          <a:p>
            <a:pPr lvl="0"/>
            <a:r>
              <a:rPr lang="en-US"/>
              <a:t>PLACEHOLDER INSTITUTE LOGO load Logo via the button Insert Picture</a:t>
            </a:r>
          </a:p>
        </p:txBody>
      </p:sp>
      <p:sp>
        <p:nvSpPr>
          <p:cNvPr id="22" name="Foliennummernplatzhalter 10">
            <a:extLst>
              <a:ext uri="{FF2B5EF4-FFF2-40B4-BE49-F238E27FC236}">
                <a16:creationId xmlns:a16="http://schemas.microsoft.com/office/drawing/2014/main" id="{6548D90A-54FB-4C5B-81B4-F47C54D4DB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19" name="Logo HHN">
            <a:extLst>
              <a:ext uri="{FF2B5EF4-FFF2-40B4-BE49-F238E27FC236}">
                <a16:creationId xmlns:a16="http://schemas.microsoft.com/office/drawing/2014/main" id="{540FD209-9B2E-49C5-ACDA-B6EF826BD8E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084" y="305319"/>
            <a:ext cx="1940400" cy="903600"/>
          </a:xfrm>
          <a:prstGeom prst="rect">
            <a:avLst/>
          </a:prstGeom>
        </p:spPr>
      </p:pic>
      <p:grpSp>
        <p:nvGrpSpPr>
          <p:cNvPr id="20" name="Regieanweisungen">
            <a:extLst>
              <a:ext uri="{FF2B5EF4-FFF2-40B4-BE49-F238E27FC236}">
                <a16:creationId xmlns:a16="http://schemas.microsoft.com/office/drawing/2014/main" id="{B6F0E48E-A197-4EA9-A895-D82AA5BE5B30}"/>
              </a:ext>
            </a:extLst>
          </p:cNvPr>
          <p:cNvGrpSpPr/>
          <p:nvPr userDrawn="1"/>
        </p:nvGrpSpPr>
        <p:grpSpPr>
          <a:xfrm>
            <a:off x="406397" y="-467999"/>
            <a:ext cx="14521603" cy="7668000"/>
            <a:chOff x="304799" y="-468000"/>
            <a:chExt cx="10891201" cy="7668000"/>
          </a:xfrm>
        </p:grpSpPr>
        <p:sp>
          <p:nvSpPr>
            <p:cNvPr id="23" name="Hilfslinien">
              <a:extLst>
                <a:ext uri="{FF2B5EF4-FFF2-40B4-BE49-F238E27FC236}">
                  <a16:creationId xmlns:a16="http://schemas.microsoft.com/office/drawing/2014/main" id="{FF34F164-C8D1-4A62-BC29-AA721AA0A69A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Zurücksetzen">
              <a:extLst>
                <a:ext uri="{FF2B5EF4-FFF2-40B4-BE49-F238E27FC236}">
                  <a16:creationId xmlns:a16="http://schemas.microsoft.com/office/drawing/2014/main" id="{F7EBDEE9-DA2A-4508-8A96-E654688D2AFE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6" name="Layoutwechsel">
              <a:extLst>
                <a:ext uri="{FF2B5EF4-FFF2-40B4-BE49-F238E27FC236}">
                  <a16:creationId xmlns:a16="http://schemas.microsoft.com/office/drawing/2014/main" id="{2DE5B1FC-02BE-46AD-A4B1-F6635A03B544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7" name="Fußzeile">
              <a:extLst>
                <a:ext uri="{FF2B5EF4-FFF2-40B4-BE49-F238E27FC236}">
                  <a16:creationId xmlns:a16="http://schemas.microsoft.com/office/drawing/2014/main" id="{984A414F-FD68-4017-BCB5-429CA3073215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40781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631" userDrawn="1">
          <p15:clr>
            <a:srgbClr val="FBAE40"/>
          </p15:clr>
        </p15:guide>
        <p15:guide id="2" orient="horz" pos="91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727085" y="3768205"/>
            <a:ext cx="11056403" cy="1531425"/>
          </a:xfrm>
        </p:spPr>
        <p:txBody>
          <a:bodyPr anchor="t" anchorCtr="0"/>
          <a:lstStyle>
            <a:lvl1pPr algn="l">
              <a:lnSpc>
                <a:spcPct val="91000"/>
              </a:lnSpc>
              <a:defRPr sz="5201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Title of the presentation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>
          <a:xfrm>
            <a:off x="406401" y="260078"/>
            <a:ext cx="7375299" cy="252000"/>
          </a:xfrm>
        </p:spPr>
        <p:txBody>
          <a:bodyPr/>
          <a:lstStyle>
            <a:lvl1pPr>
              <a:defRPr sz="1420" spc="60" baseline="0">
                <a:solidFill>
                  <a:schemeClr val="bg1"/>
                </a:solidFill>
              </a:defRPr>
            </a:lvl1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>
          <a:xfrm>
            <a:off x="727081" y="5399999"/>
            <a:ext cx="11056403" cy="288000"/>
          </a:xfrm>
        </p:spPr>
        <p:txBody>
          <a:bodyPr/>
          <a:lstStyle>
            <a:lvl1pPr>
              <a:defRPr sz="1500" b="1" spc="8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pic>
        <p:nvPicPr>
          <p:cNvPr id="21" name="Pfeil">
            <a:extLst>
              <a:ext uri="{FF2B5EF4-FFF2-40B4-BE49-F238E27FC236}">
                <a16:creationId xmlns:a16="http://schemas.microsoft.com/office/drawing/2014/main" id="{9B7553C5-A51D-4F5E-A635-F506117CD78D}"/>
              </a:ext>
            </a:extLst>
          </p:cNvPr>
          <p:cNvPicPr preferRelativeResize="0"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00" y="3943332"/>
            <a:ext cx="180000" cy="288000"/>
          </a:xfrm>
          <a:prstGeom prst="rect">
            <a:avLst/>
          </a:prstGeom>
        </p:spPr>
      </p:pic>
      <p:sp>
        <p:nvSpPr>
          <p:cNvPr id="23" name="Foliennummernplatzhalter 10">
            <a:extLst>
              <a:ext uri="{FF2B5EF4-FFF2-40B4-BE49-F238E27FC236}">
                <a16:creationId xmlns:a16="http://schemas.microsoft.com/office/drawing/2014/main" id="{24F3020E-5E4D-4241-944A-A34A6AA4C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83778" y="6984000"/>
            <a:ext cx="1899711" cy="216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6" name="Logo HHN">
            <a:extLst>
              <a:ext uri="{FF2B5EF4-FFF2-40B4-BE49-F238E27FC236}">
                <a16:creationId xmlns:a16="http://schemas.microsoft.com/office/drawing/2014/main" id="{DC2EA3BA-E94F-491F-A263-862D23C273C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9843192" y="305318"/>
            <a:ext cx="1940297" cy="901976"/>
          </a:xfrm>
          <a:prstGeom prst="rect">
            <a:avLst/>
          </a:prstGeom>
        </p:spPr>
      </p:pic>
      <p:grpSp>
        <p:nvGrpSpPr>
          <p:cNvPr id="20" name="Regieanweisungen">
            <a:extLst>
              <a:ext uri="{FF2B5EF4-FFF2-40B4-BE49-F238E27FC236}">
                <a16:creationId xmlns:a16="http://schemas.microsoft.com/office/drawing/2014/main" id="{54486513-B2F7-4A9E-9107-04DAE877CE2B}"/>
              </a:ext>
            </a:extLst>
          </p:cNvPr>
          <p:cNvGrpSpPr/>
          <p:nvPr userDrawn="1"/>
        </p:nvGrpSpPr>
        <p:grpSpPr>
          <a:xfrm>
            <a:off x="406397" y="-468000"/>
            <a:ext cx="14521603" cy="7668001"/>
            <a:chOff x="304799" y="-468001"/>
            <a:chExt cx="10891201" cy="7668001"/>
          </a:xfrm>
        </p:grpSpPr>
        <p:sp>
          <p:nvSpPr>
            <p:cNvPr id="22" name="Hilfslinien">
              <a:extLst>
                <a:ext uri="{FF2B5EF4-FFF2-40B4-BE49-F238E27FC236}">
                  <a16:creationId xmlns:a16="http://schemas.microsoft.com/office/drawing/2014/main" id="{C16E8043-DA79-40F8-8D1D-AC415567D048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Zurücksetzen">
              <a:extLst>
                <a:ext uri="{FF2B5EF4-FFF2-40B4-BE49-F238E27FC236}">
                  <a16:creationId xmlns:a16="http://schemas.microsoft.com/office/drawing/2014/main" id="{26D2A6E4-2FD7-4384-A885-2C1762191ED2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5" name="Layoutwechsel">
              <a:extLst>
                <a:ext uri="{FF2B5EF4-FFF2-40B4-BE49-F238E27FC236}">
                  <a16:creationId xmlns:a16="http://schemas.microsoft.com/office/drawing/2014/main" id="{830F58C2-E9EF-47B7-A9E8-7982E7637424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1" name="Fußzeile">
              <a:extLst>
                <a:ext uri="{FF2B5EF4-FFF2-40B4-BE49-F238E27FC236}">
                  <a16:creationId xmlns:a16="http://schemas.microsoft.com/office/drawing/2014/main" id="{210FA1D1-78FE-4DD8-AE03-CB8644302404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32" name="Kopfzeile">
              <a:extLst>
                <a:ext uri="{FF2B5EF4-FFF2-40B4-BE49-F238E27FC236}">
                  <a16:creationId xmlns:a16="http://schemas.microsoft.com/office/drawing/2014/main" id="{5252AE4A-CC7F-44E4-9F94-406E44784A79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39172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wischen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Hintergrund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167"/>
          <a:stretch/>
        </p:blipFill>
        <p:spPr>
          <a:xfrm>
            <a:off x="0" y="1098550"/>
            <a:ext cx="12192000" cy="5759451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530728" y="2160001"/>
            <a:ext cx="10252761" cy="1531425"/>
          </a:xfrm>
        </p:spPr>
        <p:txBody>
          <a:bodyPr anchor="t" anchorCtr="0"/>
          <a:lstStyle>
            <a:lvl1pPr algn="l">
              <a:lnSpc>
                <a:spcPct val="100000"/>
              </a:lnSpc>
              <a:defRPr sz="4800" spc="2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Subheading</a:t>
            </a:r>
            <a:br>
              <a:rPr lang="en-US"/>
            </a:br>
            <a:r>
              <a:rPr lang="en-US"/>
              <a:t>Separator page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11" name="Foliennummernplatzhalt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3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1530728" y="3905249"/>
            <a:ext cx="10252761" cy="2338391"/>
          </a:xfrm>
        </p:spPr>
        <p:txBody>
          <a:bodyPr vert="horz"/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1pPr>
            <a:lvl2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None/>
              <a:defRPr sz="1999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08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999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Additional info</a:t>
            </a:r>
          </a:p>
        </p:txBody>
      </p:sp>
      <p:pic>
        <p:nvPicPr>
          <p:cNvPr id="23" name="Pfeil">
            <a:extLst>
              <a:ext uri="{FF2B5EF4-FFF2-40B4-BE49-F238E27FC236}">
                <a16:creationId xmlns:a16="http://schemas.microsoft.com/office/drawing/2014/main" id="{BDD3B1C6-5D65-4396-8DAA-35F5FC78C81C}"/>
              </a:ext>
            </a:extLst>
          </p:cNvPr>
          <p:cNvPicPr preferRelativeResize="0">
            <a:picLocks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000" y="2376000"/>
            <a:ext cx="180000" cy="288000"/>
          </a:xfrm>
          <a:prstGeom prst="rect">
            <a:avLst/>
          </a:prstGeom>
        </p:spPr>
      </p:pic>
      <p:pic>
        <p:nvPicPr>
          <p:cNvPr id="20" name="Logo HHN">
            <a:extLst>
              <a:ext uri="{FF2B5EF4-FFF2-40B4-BE49-F238E27FC236}">
                <a16:creationId xmlns:a16="http://schemas.microsoft.com/office/drawing/2014/main" id="{1F838209-9061-4C52-A3F6-8BF3423A5D6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  <p:grpSp>
        <p:nvGrpSpPr>
          <p:cNvPr id="22" name="Regieanweisungen">
            <a:extLst>
              <a:ext uri="{FF2B5EF4-FFF2-40B4-BE49-F238E27FC236}">
                <a16:creationId xmlns:a16="http://schemas.microsoft.com/office/drawing/2014/main" id="{7A76FA23-6904-44A1-AA67-E27CCD0DAE5C}"/>
              </a:ext>
            </a:extLst>
          </p:cNvPr>
          <p:cNvGrpSpPr/>
          <p:nvPr userDrawn="1"/>
        </p:nvGrpSpPr>
        <p:grpSpPr>
          <a:xfrm>
            <a:off x="406397" y="-468000"/>
            <a:ext cx="14521603" cy="7668001"/>
            <a:chOff x="304799" y="-468001"/>
            <a:chExt cx="10891201" cy="7668001"/>
          </a:xfrm>
        </p:grpSpPr>
        <p:sp>
          <p:nvSpPr>
            <p:cNvPr id="24" name="Hilfslinien">
              <a:extLst>
                <a:ext uri="{FF2B5EF4-FFF2-40B4-BE49-F238E27FC236}">
                  <a16:creationId xmlns:a16="http://schemas.microsoft.com/office/drawing/2014/main" id="{FD8E7FED-134D-47A9-816B-6A45070E270E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Zurücksetzen">
              <a:extLst>
                <a:ext uri="{FF2B5EF4-FFF2-40B4-BE49-F238E27FC236}">
                  <a16:creationId xmlns:a16="http://schemas.microsoft.com/office/drawing/2014/main" id="{CE65A194-BDC9-48CF-BEFE-535518FC4DA3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26" name="Layoutwechsel">
              <a:extLst>
                <a:ext uri="{FF2B5EF4-FFF2-40B4-BE49-F238E27FC236}">
                  <a16:creationId xmlns:a16="http://schemas.microsoft.com/office/drawing/2014/main" id="{90A8388C-D616-4B5A-8E8B-D8A5E21F518D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2" name="Fußzeile">
              <a:extLst>
                <a:ext uri="{FF2B5EF4-FFF2-40B4-BE49-F238E27FC236}">
                  <a16:creationId xmlns:a16="http://schemas.microsoft.com/office/drawing/2014/main" id="{6AD20FC2-A2D4-4765-938F-E3B31AB19D8F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33" name="Kopfzeile">
              <a:extLst>
                <a:ext uri="{FF2B5EF4-FFF2-40B4-BE49-F238E27FC236}">
                  <a16:creationId xmlns:a16="http://schemas.microsoft.com/office/drawing/2014/main" id="{568EA491-E484-4994-AA92-839C98876B59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25300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Inhaltsplatzhalter 2">
            <a:extLst>
              <a:ext uri="{FF2B5EF4-FFF2-40B4-BE49-F238E27FC236}">
                <a16:creationId xmlns:a16="http://schemas.microsoft.com/office/drawing/2014/main" id="{0B166E63-50B0-4138-AD32-6428E7F6058D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06405" y="2160589"/>
            <a:ext cx="11377084" cy="4083052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</a:p>
          <a:p>
            <a:pPr lvl="8"/>
            <a:r>
              <a:rPr lang="en-US" noProof="0"/>
              <a:t>Ninth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521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3 Bi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5" y="2160588"/>
            <a:ext cx="11377084" cy="2105000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  <a:endParaRPr lang="en-US"/>
          </a:p>
        </p:txBody>
      </p:sp>
      <p:sp>
        <p:nvSpPr>
          <p:cNvPr id="15" name="Bildplatzhalter 2"/>
          <p:cNvSpPr>
            <a:spLocks noGrp="1"/>
          </p:cNvSpPr>
          <p:nvPr>
            <p:ph type="pic" idx="1" hasCustomPrompt="1"/>
          </p:nvPr>
        </p:nvSpPr>
        <p:spPr>
          <a:xfrm>
            <a:off x="406400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16" name="Bildplatzhalter 2"/>
          <p:cNvSpPr>
            <a:spLocks noGrp="1"/>
          </p:cNvSpPr>
          <p:nvPr>
            <p:ph type="pic" idx="14" hasCustomPrompt="1"/>
          </p:nvPr>
        </p:nvSpPr>
        <p:spPr>
          <a:xfrm>
            <a:off x="4265901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</a:t>
            </a:r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8125404" y="4361763"/>
            <a:ext cx="3658080" cy="1881877"/>
          </a:xfrm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501726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// Inhalt //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10" name="Titel 9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Insert Headline </a:t>
            </a:r>
            <a:br>
              <a:rPr lang="en-US"/>
            </a:br>
            <a:r>
              <a:rPr lang="en-US"/>
              <a:t>on two lines</a:t>
            </a:r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406400" y="2160588"/>
            <a:ext cx="7128933" cy="4083050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/>
              <a:t>Text 22 pt. on first level // </a:t>
            </a:r>
            <a:r>
              <a:rPr lang="en-US" noProof="0"/>
              <a:t>for bullets 22 pt., text 20 pt., headline and bullets 20 pt. &gt;&gt; </a:t>
            </a:r>
            <a:r>
              <a:rPr lang="en-US"/>
              <a:t>Ribbon &gt; </a:t>
            </a:r>
            <a:r>
              <a:rPr lang="en-US" noProof="0"/>
              <a:t>Home &gt; Paragraph &gt; Increase List Level</a:t>
            </a:r>
            <a:r>
              <a:rPr lang="en-US"/>
              <a:t> 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  <a:p>
            <a:pPr lvl="5"/>
            <a:r>
              <a:rPr lang="en-US" noProof="0"/>
              <a:t>Sixth level</a:t>
            </a:r>
          </a:p>
          <a:p>
            <a:pPr lvl="6"/>
            <a:r>
              <a:rPr lang="en-US" noProof="0"/>
              <a:t>Seventh level</a:t>
            </a:r>
          </a:p>
          <a:p>
            <a:pPr lvl="7"/>
            <a:r>
              <a:rPr lang="en-US" noProof="0"/>
              <a:t>Eighth level</a:t>
            </a:r>
            <a:endParaRPr lang="en-US"/>
          </a:p>
        </p:txBody>
      </p:sp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7920569" y="2221920"/>
            <a:ext cx="3862920" cy="3959805"/>
          </a:xfrm>
          <a:noFill/>
        </p:spPr>
        <p:txBody>
          <a:bodyPr/>
          <a:lstStyle>
            <a:lvl1pPr marL="0" indent="0" algn="ctr">
              <a:spcAft>
                <a:spcPts val="0"/>
              </a:spcAft>
              <a:buNone/>
              <a:defRPr sz="1999"/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br>
              <a:rPr lang="en-US"/>
            </a:br>
            <a:br>
              <a:rPr lang="en-US"/>
            </a:br>
            <a:br>
              <a:rPr lang="en-US"/>
            </a:br>
            <a:r>
              <a:rPr lang="en-US"/>
              <a:t>Insert picture</a:t>
            </a:r>
          </a:p>
        </p:txBody>
      </p:sp>
    </p:spTree>
    <p:extLst>
      <p:ext uri="{BB962C8B-B14F-4D97-AF65-F5344CB8AC3E}">
        <p14:creationId xmlns:p14="http://schemas.microsoft.com/office/powerpoint/2010/main" val="11237728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47" userDrawn="1">
          <p15:clr>
            <a:srgbClr val="FBAE40"/>
          </p15:clr>
        </p15:guide>
        <p15:guide id="2" pos="4989" userDrawn="1">
          <p15:clr>
            <a:srgbClr val="FBAE40"/>
          </p15:clr>
        </p15:guide>
        <p15:guide id="3" orient="horz" pos="389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ildplatzhalter 2"/>
          <p:cNvSpPr>
            <a:spLocks noGrp="1"/>
          </p:cNvSpPr>
          <p:nvPr>
            <p:ph type="pic" idx="15" hasCustomPrompt="1"/>
          </p:nvPr>
        </p:nvSpPr>
        <p:spPr>
          <a:xfrm>
            <a:off x="5" y="1098550"/>
            <a:ext cx="12191999" cy="5759450"/>
          </a:xfrm>
          <a:noFill/>
        </p:spPr>
        <p:txBody>
          <a:bodyPr/>
          <a:lstStyle>
            <a:lvl1pPr marL="0" indent="0" algn="ctr">
              <a:buNone/>
              <a:defRPr sz="1999" b="1">
                <a:solidFill>
                  <a:schemeClr val="tx1"/>
                </a:solidFill>
                <a:latin typeface="+mj-lt"/>
              </a:defRPr>
            </a:lvl1pPr>
            <a:lvl2pPr marL="457203" indent="0">
              <a:buNone/>
              <a:defRPr sz="2800"/>
            </a:lvl2pPr>
            <a:lvl3pPr marL="914407" indent="0">
              <a:buNone/>
              <a:defRPr sz="2400"/>
            </a:lvl3pPr>
            <a:lvl4pPr marL="1371610" indent="0">
              <a:buNone/>
              <a:defRPr sz="1999"/>
            </a:lvl4pPr>
            <a:lvl5pPr marL="1828813" indent="0">
              <a:buNone/>
              <a:defRPr sz="1999"/>
            </a:lvl5pPr>
            <a:lvl6pPr marL="2286017" indent="0">
              <a:buNone/>
              <a:defRPr sz="1999"/>
            </a:lvl6pPr>
            <a:lvl7pPr marL="2743220" indent="0">
              <a:buNone/>
              <a:defRPr sz="1999"/>
            </a:lvl7pPr>
            <a:lvl8pPr marL="3200424" indent="0">
              <a:buNone/>
              <a:defRPr sz="1999"/>
            </a:lvl8pPr>
            <a:lvl9pPr marL="3657627" indent="0">
              <a:buNone/>
              <a:defRPr sz="1999"/>
            </a:lvl9pPr>
          </a:lstStyle>
          <a:p>
            <a:br>
              <a:rPr lang="en-US"/>
            </a:br>
            <a:r>
              <a:rPr lang="en-US"/>
              <a:t>Insert picture &gt;&gt; Ribbon &gt; Insert &gt; Picture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1" name="Vertikaler Textplatzhalter 2"/>
          <p:cNvSpPr>
            <a:spLocks noGrp="1"/>
          </p:cNvSpPr>
          <p:nvPr>
            <p:ph type="body" orient="vert" idx="13" hasCustomPrompt="1"/>
          </p:nvPr>
        </p:nvSpPr>
        <p:spPr>
          <a:xfrm>
            <a:off x="0" y="1098550"/>
            <a:ext cx="12192000" cy="5759451"/>
          </a:xfrm>
          <a:blipFill>
            <a:blip r:embed="rId2"/>
            <a:stretch>
              <a:fillRect/>
            </a:stretch>
          </a:blipFill>
        </p:spPr>
        <p:txBody>
          <a:bodyPr vert="horz" lIns="1954800" tIns="1260000" rIns="1501200"/>
          <a:lstStyle>
            <a:lvl1pPr>
              <a:lnSpc>
                <a:spcPct val="108000"/>
              </a:lnSpc>
              <a:spcAft>
                <a:spcPts val="0"/>
              </a:spcAft>
              <a:defRPr sz="3300" b="1">
                <a:solidFill>
                  <a:schemeClr val="bg1"/>
                </a:solidFill>
                <a:latin typeface="+mj-lt"/>
              </a:defRPr>
            </a:lvl1pPr>
            <a:lvl2pPr marL="0" marR="0" indent="0" algn="l" defTabSz="914407" rtl="0" eaLnBrk="1" fontAlgn="auto" latinLnBrk="0" hangingPunct="1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 sz="1500" b="1">
                <a:solidFill>
                  <a:schemeClr val="bg1"/>
                </a:solidFill>
                <a:latin typeface="+mj-lt"/>
              </a:defRPr>
            </a:lvl2pPr>
            <a:lvl3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3pPr>
            <a:lvl4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4pPr>
            <a:lvl5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5pPr>
            <a:lvl6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None/>
              <a:defRPr sz="1500" b="1">
                <a:solidFill>
                  <a:schemeClr val="bg1"/>
                </a:solidFill>
                <a:latin typeface="+mj-lt"/>
              </a:defRPr>
            </a:lvl6pPr>
            <a:lvl7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7pPr>
            <a:lvl8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8pPr>
            <a:lvl9pPr marL="0" indent="0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1">
                <a:solidFill>
                  <a:schemeClr val="bg1"/>
                </a:solidFill>
                <a:latin typeface="+mj-lt"/>
              </a:defRPr>
            </a:lvl9pPr>
          </a:lstStyle>
          <a:p>
            <a:pPr lvl="0"/>
            <a:r>
              <a:rPr lang="en-US"/>
              <a:t>Quote on first level // </a:t>
            </a:r>
            <a:r>
              <a:rPr lang="en-US" noProof="0"/>
              <a:t>for </a:t>
            </a:r>
            <a:r>
              <a:rPr lang="en-US"/>
              <a:t>Autor &gt;&gt; Ribbon </a:t>
            </a:r>
            <a:r>
              <a:rPr lang="en-US" noProof="0"/>
              <a:t>&gt; Home &gt; Paragraph &gt; Increase List</a:t>
            </a:r>
            <a:r>
              <a:rPr lang="en-US"/>
              <a:t> </a:t>
            </a:r>
          </a:p>
          <a:p>
            <a:pPr marL="0" marR="0" lvl="1" indent="0" algn="l" defTabSz="914407" rtl="0" eaLnBrk="1" fontAlgn="auto" latinLnBrk="0" hangingPunct="1">
              <a:lnSpc>
                <a:spcPct val="144000"/>
              </a:lnSpc>
              <a:spcBef>
                <a:spcPts val="2800"/>
              </a:spcBef>
              <a:spcAft>
                <a:spcPts val="0"/>
              </a:spcAft>
              <a:buClr>
                <a:schemeClr val="accent1"/>
              </a:buClr>
              <a:buSzTx/>
              <a:buFont typeface="Arial" panose="020B0604020202020204" pitchFamily="34" charset="0"/>
              <a:buNone/>
              <a:tabLst>
                <a:tab pos="288003" algn="l"/>
                <a:tab pos="792005" algn="l"/>
              </a:tabLst>
              <a:defRPr/>
            </a:pPr>
            <a:r>
              <a:rPr lang="en-US" noProof="0"/>
              <a:t>Second level</a:t>
            </a:r>
            <a:endParaRPr lang="en-US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>
          <a:xfrm>
            <a:off x="9883778" y="6515213"/>
            <a:ext cx="1899711" cy="216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sp>
        <p:nvSpPr>
          <p:cNvPr id="27" name="Titel 9">
            <a:extLst>
              <a:ext uri="{FF2B5EF4-FFF2-40B4-BE49-F238E27FC236}">
                <a16:creationId xmlns:a16="http://schemas.microsoft.com/office/drawing/2014/main" id="{A0B1B76A-51B5-4F03-ACCD-EF255BF5F8B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68000"/>
            <a:ext cx="1386000" cy="1116000"/>
          </a:xfrm>
          <a:blipFill>
            <a:blip r:embed="rId3"/>
            <a:stretch>
              <a:fillRect/>
            </a:stretch>
          </a:blipFill>
        </p:spPr>
        <p:txBody>
          <a:bodyPr wrap="none" tIns="36000" rIns="1512000" anchor="t" anchorCtr="0"/>
          <a:lstStyle>
            <a:lvl1pPr algn="r">
              <a:defRPr sz="1000" baseline="0"/>
            </a:lvl1pPr>
          </a:lstStyle>
          <a:p>
            <a:r>
              <a:rPr lang="en-US" noProof="0"/>
              <a:t>Bitte nicht</a:t>
            </a:r>
            <a:br>
              <a:rPr lang="en-US" noProof="0"/>
            </a:br>
            <a:r>
              <a:rPr lang="en-US" noProof="0"/>
              <a:t>verschieben</a:t>
            </a:r>
          </a:p>
        </p:txBody>
      </p:sp>
      <p:pic>
        <p:nvPicPr>
          <p:cNvPr id="29" name="Logo HHN">
            <a:extLst>
              <a:ext uri="{FF2B5EF4-FFF2-40B4-BE49-F238E27FC236}">
                <a16:creationId xmlns:a16="http://schemas.microsoft.com/office/drawing/2014/main" id="{9C3514B9-049D-45E4-94CE-3CF817C17211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  <p:grpSp>
        <p:nvGrpSpPr>
          <p:cNvPr id="30" name="Regieanweisungen">
            <a:extLst>
              <a:ext uri="{FF2B5EF4-FFF2-40B4-BE49-F238E27FC236}">
                <a16:creationId xmlns:a16="http://schemas.microsoft.com/office/drawing/2014/main" id="{02481EDB-7877-4996-820C-FFEFD45C7964}"/>
              </a:ext>
            </a:extLst>
          </p:cNvPr>
          <p:cNvGrpSpPr/>
          <p:nvPr userDrawn="1"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31" name="Hilfslinien">
              <a:extLst>
                <a:ext uri="{FF2B5EF4-FFF2-40B4-BE49-F238E27FC236}">
                  <a16:creationId xmlns:a16="http://schemas.microsoft.com/office/drawing/2014/main" id="{18336903-3AE2-493A-93B4-394C8F8E2FFF}"/>
                </a:ext>
              </a:extLst>
            </p:cNvPr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Zurücksetzen">
              <a:extLst>
                <a:ext uri="{FF2B5EF4-FFF2-40B4-BE49-F238E27FC236}">
                  <a16:creationId xmlns:a16="http://schemas.microsoft.com/office/drawing/2014/main" id="{0403CE5E-7D8E-4445-9A11-5614701AFB1F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33" name="Layoutwechsel">
              <a:extLst>
                <a:ext uri="{FF2B5EF4-FFF2-40B4-BE49-F238E27FC236}">
                  <a16:creationId xmlns:a16="http://schemas.microsoft.com/office/drawing/2014/main" id="{37E4D678-AB51-415F-A3C2-BFCB841977A4}"/>
                </a:ext>
              </a:extLst>
            </p:cNvPr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34" name="Text // Listenebene erhöhen">
              <a:extLst>
                <a:ext uri="{FF2B5EF4-FFF2-40B4-BE49-F238E27FC236}">
                  <a16:creationId xmlns:a16="http://schemas.microsoft.com/office/drawing/2014/main" id="{26941C7C-1EA8-4C84-AF9D-C1A29D4530B7}"/>
                </a:ext>
              </a:extLst>
            </p:cNvPr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Increase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35" name="Text // Listenebene verringern">
              <a:extLst>
                <a:ext uri="{FF2B5EF4-FFF2-40B4-BE49-F238E27FC236}">
                  <a16:creationId xmlns:a16="http://schemas.microsoft.com/office/drawing/2014/main" id="{C10DDFB6-5B61-467A-A792-54C79A078D54}"/>
                </a:ext>
              </a:extLst>
            </p:cNvPr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36" name="Listenebenen">
              <a:extLst>
                <a:ext uri="{FF2B5EF4-FFF2-40B4-BE49-F238E27FC236}">
                  <a16:creationId xmlns:a16="http://schemas.microsoft.com/office/drawing/2014/main" id="{C8E0693C-BA92-43AA-AF6D-AA0418317EDA}"/>
                </a:ext>
              </a:extLst>
            </p:cNvPr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text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 </a:t>
              </a:r>
              <a:br>
                <a:rPr lang="en-US" sz="1000" b="0" baseline="0">
                  <a:solidFill>
                    <a:schemeClr val="tx1"/>
                  </a:solidFill>
                  <a:latin typeface="+mn-lt"/>
                </a:rPr>
              </a:b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Paragraph &gt; Increase/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List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000" b="1" baseline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37" name="Bild // Listenebene verringern">
              <a:extLst>
                <a:ext uri="{FF2B5EF4-FFF2-40B4-BE49-F238E27FC236}">
                  <a16:creationId xmlns:a16="http://schemas.microsoft.com/office/drawing/2014/main" id="{BFE93321-E538-4022-8A82-C17D0FE851C6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38" name="Bild // Listenebene erhöhen">
              <a:extLst>
                <a:ext uri="{FF2B5EF4-FFF2-40B4-BE49-F238E27FC236}">
                  <a16:creationId xmlns:a16="http://schemas.microsoft.com/office/drawing/2014/main" id="{DC047369-FB88-442D-8B63-61AB2032C28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39" name="Fußzeile">
              <a:extLst>
                <a:ext uri="{FF2B5EF4-FFF2-40B4-BE49-F238E27FC236}">
                  <a16:creationId xmlns:a16="http://schemas.microsoft.com/office/drawing/2014/main" id="{49532751-61E7-4FD4-95E4-0B64706E2094}"/>
                </a:ext>
              </a:extLst>
            </p:cNvPr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40" name="Kopfzeile">
              <a:extLst>
                <a:ext uri="{FF2B5EF4-FFF2-40B4-BE49-F238E27FC236}">
                  <a16:creationId xmlns:a16="http://schemas.microsoft.com/office/drawing/2014/main" id="{AC2C6CFC-C15C-44AF-9727-3AFD3633B39C}"/>
                </a:ext>
              </a:extLst>
            </p:cNvPr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91501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e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.emf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Increase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text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 </a:t>
              </a:r>
              <a:br>
                <a:rPr lang="en-US" sz="1000" b="0" baseline="0">
                  <a:solidFill>
                    <a:schemeClr val="tx1"/>
                  </a:solidFill>
                  <a:latin typeface="+mn-lt"/>
                </a:rPr>
              </a:b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Paragraph &gt; Increase/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List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000" b="1" baseline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15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16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Headerlinie"/>
          <p:cNvCxnSpPr/>
          <p:nvPr/>
        </p:nvCxnSpPr>
        <p:spPr>
          <a:xfrm>
            <a:off x="406399" y="1512001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406397" y="1031876"/>
            <a:ext cx="11377092" cy="42869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Insert Headline </a:t>
            </a:r>
            <a:br>
              <a:rPr lang="en-US" dirty="0"/>
            </a:br>
            <a:r>
              <a:rPr lang="en-US" dirty="0"/>
              <a:t>on two lines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06400" y="2160588"/>
            <a:ext cx="11377086" cy="4081461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pPr lvl="0"/>
            <a:r>
              <a:rPr lang="en-US" dirty="0"/>
              <a:t>Text 22 pt. on first level // </a:t>
            </a:r>
            <a:r>
              <a:rPr lang="en-US" noProof="0" dirty="0"/>
              <a:t>for bullets 22 pt., text 20 pt., headline and bullets 20 pt. &gt;&gt; </a:t>
            </a:r>
            <a:r>
              <a:rPr lang="en-US" dirty="0"/>
              <a:t>Ribbon &gt; </a:t>
            </a:r>
            <a:r>
              <a:rPr lang="en-US" noProof="0" dirty="0"/>
              <a:t>Home &gt; Paragraph &gt; Increase List Level</a:t>
            </a:r>
            <a:r>
              <a:rPr lang="en-US" dirty="0"/>
              <a:t> 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  <a:p>
            <a:pPr lvl="5"/>
            <a:r>
              <a:rPr lang="en-US" noProof="0" dirty="0"/>
              <a:t>Sixth level</a:t>
            </a:r>
          </a:p>
          <a:p>
            <a:pPr lvl="6"/>
            <a:r>
              <a:rPr lang="en-US" noProof="0" dirty="0"/>
              <a:t>Seventh level</a:t>
            </a:r>
          </a:p>
          <a:p>
            <a:pPr lvl="7"/>
            <a:r>
              <a:rPr lang="en-US" noProof="0" dirty="0"/>
              <a:t>Eighth level</a:t>
            </a:r>
          </a:p>
          <a:p>
            <a:pPr lvl="8"/>
            <a:r>
              <a:rPr lang="en-US" noProof="0" dirty="0"/>
              <a:t>Ninth level</a:t>
            </a:r>
            <a:endParaRPr lang="en-US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en-US" dirty="0"/>
              <a:t>Truck Platoon| Moritz </a:t>
            </a:r>
            <a:r>
              <a:rPr lang="en-US" dirty="0" err="1"/>
              <a:t>Höhnel</a:t>
            </a:r>
            <a:r>
              <a:rPr lang="en-US" dirty="0"/>
              <a:t>, Jakob Kurz and Mattis Ritter / T1 / ASE / HMI | Summer Semester 2022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23" name="Logo HHN">
            <a:extLst>
              <a:ext uri="{FF2B5EF4-FFF2-40B4-BE49-F238E27FC236}">
                <a16:creationId xmlns:a16="http://schemas.microsoft.com/office/drawing/2014/main" id="{6BAFAE1A-69F9-4EFD-A7CF-4FD30AD0121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173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66" r:id="rId2"/>
    <p:sldLayoutId id="2147483670" r:id="rId3"/>
    <p:sldLayoutId id="2147483649" r:id="rId4"/>
    <p:sldLayoutId id="2147483667" r:id="rId5"/>
    <p:sldLayoutId id="2147483650" r:id="rId6"/>
    <p:sldLayoutId id="2147483660" r:id="rId7"/>
    <p:sldLayoutId id="2147483661" r:id="rId8"/>
    <p:sldLayoutId id="2147483662" r:id="rId9"/>
    <p:sldLayoutId id="2147483664" r:id="rId10"/>
    <p:sldLayoutId id="2147483665" r:id="rId11"/>
    <p:sldLayoutId id="2147483654" r:id="rId12"/>
    <p:sldLayoutId id="2147483668" r:id="rId13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361" userDrawn="1">
          <p15:clr>
            <a:srgbClr val="F26B43"/>
          </p15:clr>
        </p15:guide>
        <p15:guide id="4" orient="horz" pos="650" userDrawn="1">
          <p15:clr>
            <a:srgbClr val="F26B43"/>
          </p15:clr>
        </p15:guide>
        <p15:guide id="5" orient="horz" pos="1194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400" userDrawn="1">
          <p15:clr>
            <a:srgbClr val="547EBF"/>
          </p15:clr>
        </p15:guide>
        <p15:guide id="8" orient="horz" pos="692" userDrawn="1">
          <p15:clr>
            <a:srgbClr val="547EBF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Regieanweisungen"/>
          <p:cNvGrpSpPr/>
          <p:nvPr/>
        </p:nvGrpSpPr>
        <p:grpSpPr>
          <a:xfrm>
            <a:off x="-2253886" y="-468000"/>
            <a:ext cx="17181886" cy="7668001"/>
            <a:chOff x="-1690413" y="-468001"/>
            <a:chExt cx="12886413" cy="7668001"/>
          </a:xfrm>
        </p:grpSpPr>
        <p:sp>
          <p:nvSpPr>
            <p:cNvPr id="11" name="Hilfslinien"/>
            <p:cNvSpPr txBox="1"/>
            <p:nvPr userDrawn="1"/>
          </p:nvSpPr>
          <p:spPr>
            <a:xfrm rot="10800000" flipH="1" flipV="1">
              <a:off x="4571999" y="-468000"/>
              <a:ext cx="4264800" cy="360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Show guides via Ribbon: </a:t>
              </a:r>
            </a:p>
            <a:p>
              <a:pPr marL="0" marR="0" lvl="0" indent="0" algn="r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View &gt; Show &gt; </a:t>
              </a:r>
              <a:r>
                <a:rPr kumimoji="0" lang="en-US" sz="1000" b="0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tick</a:t>
              </a:r>
              <a:r>
                <a:rPr kumimoji="0" lang="en-US" sz="1000" b="1" i="0" u="none" strike="noStrike" kern="1200" cap="none" spc="0" normalizeH="0" baseline="0" noProof="0">
                  <a:ln>
                    <a:noFill/>
                  </a:ln>
                  <a:solidFill>
                    <a:schemeClr val="tx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 Guides</a:t>
              </a:r>
              <a:endParaRPr kumimoji="0" lang="en-US" sz="10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Zurücksetzen"/>
            <p:cNvSpPr txBox="1"/>
            <p:nvPr userDrawn="1"/>
          </p:nvSpPr>
          <p:spPr>
            <a:xfrm rot="10800000" flipH="1" flipV="1">
              <a:off x="9252000" y="-1"/>
              <a:ext cx="1944000" cy="898525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Reset the slide back to its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original form via Ribbon: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Reset</a:t>
              </a:r>
            </a:p>
          </p:txBody>
        </p:sp>
        <p:sp>
          <p:nvSpPr>
            <p:cNvPr id="14" name="Layoutwechsel"/>
            <p:cNvSpPr txBox="1"/>
            <p:nvPr userDrawn="1"/>
          </p:nvSpPr>
          <p:spPr>
            <a:xfrm rot="10800000" flipH="1" flipV="1">
              <a:off x="9252000" y="1008000"/>
              <a:ext cx="1944000" cy="504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slide layout </a:t>
              </a:r>
            </a:p>
            <a:p>
              <a:pPr indent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</a:t>
              </a:r>
            </a:p>
            <a:p>
              <a:pPr marL="0" marR="0" lvl="0" indent="0" algn="l" defTabSz="251723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Slides &gt; Layout</a:t>
              </a:r>
            </a:p>
          </p:txBody>
        </p:sp>
        <p:sp>
          <p:nvSpPr>
            <p:cNvPr id="15" name="Text // Listenebene erhöhen"/>
            <p:cNvSpPr txBox="1"/>
            <p:nvPr userDrawn="1"/>
          </p:nvSpPr>
          <p:spPr>
            <a:xfrm>
              <a:off x="-1516796" y="2871934"/>
              <a:ext cx="898412" cy="288000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Increase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6" name="Text // Listenebene verringern"/>
            <p:cNvSpPr txBox="1"/>
            <p:nvPr userDrawn="1"/>
          </p:nvSpPr>
          <p:spPr>
            <a:xfrm>
              <a:off x="-1516796" y="3267934"/>
              <a:ext cx="898412" cy="288001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/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List Level</a:t>
              </a:r>
            </a:p>
          </p:txBody>
        </p:sp>
        <p:sp>
          <p:nvSpPr>
            <p:cNvPr id="17" name="Listenebenen"/>
            <p:cNvSpPr txBox="1"/>
            <p:nvPr userDrawn="1"/>
          </p:nvSpPr>
          <p:spPr>
            <a:xfrm rot="10800000" flipH="1" flipV="1">
              <a:off x="-1690413" y="2124000"/>
              <a:ext cx="1584000" cy="792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Change the text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via Ribbon: </a:t>
              </a:r>
              <a:br>
                <a:rPr lang="en-US" sz="1000" b="0" baseline="0">
                  <a:solidFill>
                    <a:schemeClr val="tx1"/>
                  </a:solidFill>
                  <a:latin typeface="+mn-lt"/>
                </a:rPr>
              </a:b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Home &gt; Paragraph &gt; Increase/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Decrease List Level</a:t>
              </a:r>
            </a:p>
            <a:p>
              <a:pPr marL="0" marR="0" lvl="0" indent="0" algn="r" defTabSz="251725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lang="en-US" sz="1000" b="1" baseline="0">
                <a:solidFill>
                  <a:schemeClr val="tx1"/>
                </a:solidFill>
                <a:latin typeface="+mn-lt"/>
              </a:endParaRPr>
            </a:p>
          </p:txBody>
        </p:sp>
        <p:pic>
          <p:nvPicPr>
            <p:cNvPr id="18" name="Bild // Listenebene verringern"/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-544788" y="3267934"/>
              <a:ext cx="385763" cy="238125"/>
            </a:xfrm>
            <a:prstGeom prst="rect">
              <a:avLst/>
            </a:prstGeom>
          </p:spPr>
        </p:pic>
        <p:pic>
          <p:nvPicPr>
            <p:cNvPr id="19" name="Bild // Listenebene erhöhen"/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-544788" y="2871934"/>
              <a:ext cx="385763" cy="238125"/>
            </a:xfrm>
            <a:prstGeom prst="rect">
              <a:avLst/>
            </a:prstGeom>
          </p:spPr>
        </p:pic>
        <p:sp>
          <p:nvSpPr>
            <p:cNvPr id="20" name="Fußzeile"/>
            <p:cNvSpPr txBox="1"/>
            <p:nvPr userDrawn="1"/>
          </p:nvSpPr>
          <p:spPr>
            <a:xfrm rot="10800000" flipH="1" flipV="1">
              <a:off x="304799" y="6984000"/>
              <a:ext cx="5531475" cy="216000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t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1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footer: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  <p:sp>
          <p:nvSpPr>
            <p:cNvPr id="21" name="Kopfzeile"/>
            <p:cNvSpPr txBox="1"/>
            <p:nvPr userDrawn="1"/>
          </p:nvSpPr>
          <p:spPr>
            <a:xfrm rot="10800000" flipH="1" flipV="1">
              <a:off x="304800" y="-468001"/>
              <a:ext cx="4267199" cy="360002"/>
            </a:xfrm>
            <a:prstGeom prst="rect">
              <a:avLst/>
            </a:prstGeom>
            <a:noFill/>
            <a:ln w="12700">
              <a:noFill/>
            </a:ln>
          </p:spPr>
          <p:txBody>
            <a:bodyPr vert="horz" wrap="square" lIns="0" tIns="0" rIns="0" bIns="0" rtlCol="0" anchor="b" anchorCtr="0">
              <a:noAutofit/>
            </a:bodyPr>
            <a:lstStyle>
              <a:defPPr>
                <a:defRPr lang="de-DE"/>
              </a:defPPr>
              <a:lvl1pPr marL="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52152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04305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56458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86112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607640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129168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650696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172224" algn="l" defTabSz="1043056" rtl="0" eaLnBrk="1" latinLnBrk="0" hangingPunct="1">
                <a:defRPr sz="2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2871433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000" b="0" baseline="0">
                  <a:solidFill>
                    <a:schemeClr val="tx1"/>
                  </a:solidFill>
                  <a:latin typeface="+mn-lt"/>
                </a:rPr>
                <a:t>Customize Header: </a:t>
              </a:r>
              <a:r>
                <a:rPr lang="en-US" sz="1000" b="1" baseline="0">
                  <a:solidFill>
                    <a:schemeClr val="tx1"/>
                  </a:solidFill>
                  <a:latin typeface="+mn-lt"/>
                </a:rPr>
                <a:t>Insert &gt; Text &gt; Header &amp; Footer</a:t>
              </a:r>
            </a:p>
          </p:txBody>
        </p:sp>
      </p:grpSp>
      <p:cxnSp>
        <p:nvCxnSpPr>
          <p:cNvPr id="12" name="Footerlinie"/>
          <p:cNvCxnSpPr/>
          <p:nvPr/>
        </p:nvCxnSpPr>
        <p:spPr>
          <a:xfrm>
            <a:off x="406399" y="6449759"/>
            <a:ext cx="1137600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406401" y="274365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1" spc="40" baseline="0">
                <a:solidFill>
                  <a:schemeClr val="tx1"/>
                </a:solidFill>
                <a:latin typeface="+mj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1" spc="40" baseline="0">
                <a:latin typeface="+mj-lt"/>
              </a:defRPr>
            </a:lvl9pPr>
          </a:lstStyle>
          <a:p>
            <a:r>
              <a:rPr lang="de-DE"/>
              <a:t>Campus Sontheim</a:t>
            </a:r>
            <a:endParaRPr lang="en-US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6401" y="6515213"/>
            <a:ext cx="7375299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 spc="40" baseline="0">
                <a:solidFill>
                  <a:schemeClr val="tx1"/>
                </a:solidFill>
                <a:latin typeface="+mn-lt"/>
              </a:defRPr>
            </a:lvl1pPr>
            <a:lvl2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2pPr>
            <a:lvl3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3pPr>
            <a:lvl4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4pPr>
            <a:lvl5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5pPr>
            <a:lvl6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6pPr>
            <a:lvl7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7pPr>
            <a:lvl8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8pPr>
            <a:lvl9pPr marL="0" algn="l">
              <a:lnSpc>
                <a:spcPct val="100000"/>
              </a:lnSpc>
              <a:spcBef>
                <a:spcPts val="0"/>
              </a:spcBef>
              <a:defRPr sz="1000" b="0" spc="40" baseline="0">
                <a:latin typeface="+mn-lt"/>
              </a:defRPr>
            </a:lvl9pPr>
          </a:lstStyle>
          <a:p>
            <a:r>
              <a:rPr lang="en-US"/>
              <a:t>Truck Platoon| Moritz Höhnel, Jakob Kurz and Mattis Ritter / T1 / ASE / HMI | Summer Semester 2022</a:t>
            </a:r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9883778" y="6515213"/>
            <a:ext cx="1899711" cy="2160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marL="0" indent="0" algn="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000" b="0">
                <a:solidFill>
                  <a:schemeClr val="tx1"/>
                </a:solidFill>
                <a:latin typeface="+mn-lt"/>
              </a:defRPr>
            </a:lvl1pPr>
            <a:lvl2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2pPr>
            <a:lvl3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3pPr>
            <a:lvl4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4pPr>
            <a:lvl5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5pPr>
            <a:lvl6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6pPr>
            <a:lvl7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7pPr>
            <a:lvl8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8pPr>
            <a:lvl9pPr marL="0" algn="r">
              <a:lnSpc>
                <a:spcPct val="100000"/>
              </a:lnSpc>
              <a:spcBef>
                <a:spcPts val="0"/>
              </a:spcBef>
              <a:defRPr sz="1000" b="0">
                <a:latin typeface="+mn-lt"/>
              </a:defRPr>
            </a:lvl9pPr>
          </a:lstStyle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‹Nr.›</a:t>
            </a:fld>
            <a:endParaRPr lang="en-US"/>
          </a:p>
        </p:txBody>
      </p:sp>
      <p:pic>
        <p:nvPicPr>
          <p:cNvPr id="23" name="Logo HHN">
            <a:extLst>
              <a:ext uri="{FF2B5EF4-FFF2-40B4-BE49-F238E27FC236}">
                <a16:creationId xmlns:a16="http://schemas.microsoft.com/office/drawing/2014/main" id="{6BAFAE1A-69F9-4EFD-A7CF-4FD30AD0121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50183" y="307131"/>
            <a:ext cx="1333301" cy="6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781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hf hdr="0"/>
  <p:txStyles>
    <p:titleStyle>
      <a:lvl1pPr marL="0" indent="0" algn="l" defTabSz="914407" rtl="0" eaLnBrk="1" latinLnBrk="0" hangingPunct="1">
        <a:lnSpc>
          <a:spcPct val="94000"/>
        </a:lnSpc>
        <a:spcBef>
          <a:spcPts val="0"/>
        </a:spcBef>
        <a:buFont typeface="Arial" panose="020B0604020202020204" pitchFamily="34" charset="0"/>
        <a:buNone/>
        <a:defRPr sz="3000" b="1" kern="1200" cap="all" spc="120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7" rtl="0" eaLnBrk="1" latinLnBrk="0" hangingPunct="1">
        <a:lnSpc>
          <a:spcPct val="105000"/>
        </a:lnSpc>
        <a:spcBef>
          <a:spcPts val="0"/>
        </a:spcBef>
        <a:spcAft>
          <a:spcPts val="1999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2201" b="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88003" indent="-288003" algn="l" defTabSz="914407" rtl="0" eaLnBrk="1" latinLnBrk="0" hangingPunct="1">
        <a:lnSpc>
          <a:spcPct val="105000"/>
        </a:lnSpc>
        <a:spcBef>
          <a:spcPts val="599"/>
        </a:spcBef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2201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accent1"/>
          </a:solidFill>
          <a:latin typeface="+mn-lt"/>
          <a:ea typeface="+mn-ea"/>
          <a:cs typeface="+mn-cs"/>
        </a:defRPr>
      </a:lvl3pPr>
      <a:lvl4pPr marL="288003" indent="0" algn="l" defTabSz="914407" rtl="0" eaLnBrk="1" latinLnBrk="0" hangingPunct="1">
        <a:lnSpc>
          <a:spcPct val="108000"/>
        </a:lnSpc>
        <a:spcBef>
          <a:spcPts val="130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1" kern="1200">
          <a:solidFill>
            <a:schemeClr val="tx1"/>
          </a:solidFill>
          <a:latin typeface="+mj-lt"/>
          <a:ea typeface="+mn-ea"/>
          <a:cs typeface="+mn-cs"/>
        </a:defRPr>
      </a:lvl4pPr>
      <a:lvl5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Clr>
          <a:schemeClr val="accent1"/>
        </a:buClr>
        <a:buFont typeface="Arial" panose="020B0604020202020204" pitchFamily="34" charset="0"/>
        <a:buChar char="&gt;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4" indent="-216001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Wingdings" panose="05000000000000000000" pitchFamily="2" charset="2"/>
        <a:buChar char="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6pPr>
      <a:lvl7pPr marL="288003" indent="-288003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+mj-lt"/>
        <a:buAutoNum type="arabicPeriod"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7pPr>
      <a:lvl8pPr marL="288003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8pPr>
      <a:lvl9pPr marL="0" indent="0" algn="l" defTabSz="914407" rtl="0" eaLnBrk="1" latinLnBrk="0" hangingPunct="1">
        <a:lnSpc>
          <a:spcPct val="108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tabLst>
          <a:tab pos="288003" algn="l"/>
          <a:tab pos="792005" algn="l"/>
        </a:tabLst>
        <a:defRPr sz="1999" b="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1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13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1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20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24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27" algn="l" defTabSz="91440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56" userDrawn="1">
          <p15:clr>
            <a:srgbClr val="F26B43"/>
          </p15:clr>
        </p15:guide>
        <p15:guide id="2" pos="7423" userDrawn="1">
          <p15:clr>
            <a:srgbClr val="F26B43"/>
          </p15:clr>
        </p15:guide>
        <p15:guide id="3" orient="horz" pos="1361" userDrawn="1">
          <p15:clr>
            <a:srgbClr val="F26B43"/>
          </p15:clr>
        </p15:guide>
        <p15:guide id="4" orient="horz" pos="650" userDrawn="1">
          <p15:clr>
            <a:srgbClr val="F26B43"/>
          </p15:clr>
        </p15:guide>
        <p15:guide id="5" orient="horz" pos="1194" userDrawn="1">
          <p15:clr>
            <a:srgbClr val="F26B43"/>
          </p15:clr>
        </p15:guide>
        <p15:guide id="6" orient="horz" pos="3932" userDrawn="1">
          <p15:clr>
            <a:srgbClr val="F26B43"/>
          </p15:clr>
        </p15:guide>
        <p15:guide id="7" orient="horz" pos="1400" userDrawn="1">
          <p15:clr>
            <a:srgbClr val="547EBF"/>
          </p15:clr>
        </p15:guide>
        <p15:guide id="8" orient="horz" pos="69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Titel 32">
            <a:extLst>
              <a:ext uri="{FF2B5EF4-FFF2-40B4-BE49-F238E27FC236}">
                <a16:creationId xmlns:a16="http://schemas.microsoft.com/office/drawing/2014/main" id="{F629E931-35B5-4C35-9E4F-4B92E956C0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tÄnderbohrmaschine</a:t>
            </a:r>
            <a:endParaRPr lang="en-US" dirty="0"/>
          </a:p>
        </p:txBody>
      </p:sp>
      <p:sp>
        <p:nvSpPr>
          <p:cNvPr id="35" name="Vertikaler Textplatzhalter 34">
            <a:extLst>
              <a:ext uri="{FF2B5EF4-FFF2-40B4-BE49-F238E27FC236}">
                <a16:creationId xmlns:a16="http://schemas.microsoft.com/office/drawing/2014/main" id="{AD697CB5-A06F-4E3D-9B1D-CC9CE71BD81D}"/>
              </a:ext>
            </a:extLst>
          </p:cNvPr>
          <p:cNvSpPr>
            <a:spLocks noGrp="1"/>
          </p:cNvSpPr>
          <p:nvPr>
            <p:ph type="body" orient="vert" idx="19"/>
          </p:nvPr>
        </p:nvSpPr>
        <p:spPr/>
        <p:txBody>
          <a:bodyPr/>
          <a:lstStyle/>
          <a:p>
            <a:r>
              <a:rPr lang="de-DE" dirty="0"/>
              <a:t>Abgabe 16.01.2023</a:t>
            </a:r>
          </a:p>
          <a:p>
            <a:r>
              <a:rPr lang="de-DE" dirty="0"/>
              <a:t>Fred </a:t>
            </a:r>
            <a:r>
              <a:rPr lang="de-DE" dirty="0" err="1"/>
              <a:t>Härtelt</a:t>
            </a:r>
            <a:endParaRPr lang="en-US" dirty="0"/>
          </a:p>
        </p:txBody>
      </p:sp>
      <p:sp>
        <p:nvSpPr>
          <p:cNvPr id="36" name="Vertikaler Textplatzhalter 35">
            <a:extLst>
              <a:ext uri="{FF2B5EF4-FFF2-40B4-BE49-F238E27FC236}">
                <a16:creationId xmlns:a16="http://schemas.microsoft.com/office/drawing/2014/main" id="{5D5168B9-E752-43E9-9E15-A09B8530A521}"/>
              </a:ext>
            </a:extLst>
          </p:cNvPr>
          <p:cNvSpPr>
            <a:spLocks noGrp="1"/>
          </p:cNvSpPr>
          <p:nvPr>
            <p:ph type="body" orient="vert" idx="20"/>
          </p:nvPr>
        </p:nvSpPr>
        <p:spPr/>
        <p:txBody>
          <a:bodyPr/>
          <a:lstStyle/>
          <a:p>
            <a:r>
              <a:rPr lang="en-US" dirty="0"/>
              <a:t>Marc Grosse (210233), Moritz </a:t>
            </a:r>
            <a:r>
              <a:rPr lang="en-US" dirty="0" err="1"/>
              <a:t>Höhnel</a:t>
            </a:r>
            <a:r>
              <a:rPr lang="en-US" dirty="0"/>
              <a:t> (210258) und Mattis Ritter (210265) / T1 / ASE | WS22/23</a:t>
            </a:r>
          </a:p>
        </p:txBody>
      </p:sp>
      <p:sp>
        <p:nvSpPr>
          <p:cNvPr id="30" name="Vertikaler Textplatzhalter 29">
            <a:extLst>
              <a:ext uri="{FF2B5EF4-FFF2-40B4-BE49-F238E27FC236}">
                <a16:creationId xmlns:a16="http://schemas.microsoft.com/office/drawing/2014/main" id="{0DD00B33-77B2-40B6-BF81-CF0E41203621}"/>
              </a:ext>
            </a:extLst>
          </p:cNvPr>
          <p:cNvSpPr>
            <a:spLocks noGrp="1"/>
          </p:cNvSpPr>
          <p:nvPr>
            <p:ph type="body" orient="vert" idx="2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132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Fault </a:t>
            </a:r>
            <a:r>
              <a:rPr lang="de-DE" dirty="0" err="1"/>
              <a:t>Tree</a:t>
            </a:r>
            <a:r>
              <a:rPr lang="de-DE" dirty="0"/>
              <a:t> Analysis</a:t>
            </a:r>
            <a:br>
              <a:rPr lang="de-DE" dirty="0"/>
            </a:b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CFEA15FA-85EB-1A13-97DF-218AA9E2F1C8}"/>
              </a:ext>
            </a:extLst>
          </p:cNvPr>
          <p:cNvSpPr txBox="1"/>
          <p:nvPr/>
        </p:nvSpPr>
        <p:spPr>
          <a:xfrm>
            <a:off x="3641993" y="6206706"/>
            <a:ext cx="231666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4.1: Stromschlag bei Berührung</a:t>
            </a:r>
            <a:endParaRPr lang="en-US" sz="11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762A13C3-9A86-E0CC-A888-7ED1EC83CD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1993" y="1685247"/>
            <a:ext cx="4110711" cy="4558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96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Fault </a:t>
            </a:r>
            <a:r>
              <a:rPr lang="de-DE" dirty="0" err="1"/>
              <a:t>Tree</a:t>
            </a:r>
            <a:r>
              <a:rPr lang="de-DE" dirty="0"/>
              <a:t> Analysis</a:t>
            </a:r>
            <a:br>
              <a:rPr lang="de-DE" dirty="0"/>
            </a:b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D7FCA32-33B4-1293-98EE-5E950F00EC2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4" b="4478"/>
          <a:stretch/>
        </p:blipFill>
        <p:spPr>
          <a:xfrm>
            <a:off x="219111" y="1568639"/>
            <a:ext cx="5444451" cy="4675002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8921A7C0-5EF2-FE03-A3FD-350BA3A41A7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8" b="2569"/>
          <a:stretch/>
        </p:blipFill>
        <p:spPr>
          <a:xfrm>
            <a:off x="6929610" y="1568639"/>
            <a:ext cx="4670941" cy="4664905"/>
          </a:xfrm>
          <a:prstGeom prst="rect">
            <a:avLst/>
          </a:prstGeom>
        </p:spPr>
      </p:pic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A0A1B070-58F2-C888-1A76-C2F38BB9B550}"/>
              </a:ext>
            </a:extLst>
          </p:cNvPr>
          <p:cNvCxnSpPr/>
          <p:nvPr/>
        </p:nvCxnSpPr>
        <p:spPr>
          <a:xfrm>
            <a:off x="5905933" y="1681252"/>
            <a:ext cx="0" cy="467614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Textfeld 8">
            <a:extLst>
              <a:ext uri="{FF2B5EF4-FFF2-40B4-BE49-F238E27FC236}">
                <a16:creationId xmlns:a16="http://schemas.microsoft.com/office/drawing/2014/main" id="{32B0B0EF-E6AB-5E35-C8F5-E94A2DB9135C}"/>
              </a:ext>
            </a:extLst>
          </p:cNvPr>
          <p:cNvSpPr txBox="1"/>
          <p:nvPr/>
        </p:nvSpPr>
        <p:spPr>
          <a:xfrm>
            <a:off x="297525" y="6220903"/>
            <a:ext cx="30235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4.2: </a:t>
            </a:r>
            <a:r>
              <a:rPr lang="de-DE" sz="1100" dirty="0" err="1"/>
              <a:t>Topevent</a:t>
            </a:r>
            <a:r>
              <a:rPr lang="de-DE" sz="1100" dirty="0"/>
              <a:t> Maschine nicht funktionsfähig</a:t>
            </a:r>
            <a:endParaRPr lang="en-US" sz="1100" dirty="0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936547BF-B870-B049-D08C-4B6E4D76B5BF}"/>
              </a:ext>
            </a:extLst>
          </p:cNvPr>
          <p:cNvSpPr txBox="1"/>
          <p:nvPr/>
        </p:nvSpPr>
        <p:spPr>
          <a:xfrm>
            <a:off x="6817207" y="6203589"/>
            <a:ext cx="245932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4.3: Mechanik nicht funktionsfähig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935637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Fault </a:t>
            </a:r>
            <a:r>
              <a:rPr lang="de-DE" dirty="0" err="1"/>
              <a:t>Tree</a:t>
            </a:r>
            <a:r>
              <a:rPr lang="de-DE" dirty="0"/>
              <a:t> Analysis</a:t>
            </a:r>
            <a:br>
              <a:rPr lang="de-DE" dirty="0"/>
            </a:b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A0A1B070-58F2-C888-1A76-C2F38BB9B550}"/>
              </a:ext>
            </a:extLst>
          </p:cNvPr>
          <p:cNvCxnSpPr/>
          <p:nvPr/>
        </p:nvCxnSpPr>
        <p:spPr>
          <a:xfrm>
            <a:off x="5905933" y="1681252"/>
            <a:ext cx="0" cy="4676141"/>
          </a:xfrm>
          <a:prstGeom prst="line">
            <a:avLst/>
          </a:prstGeom>
          <a:ln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" name="Grafik 1">
            <a:extLst>
              <a:ext uri="{FF2B5EF4-FFF2-40B4-BE49-F238E27FC236}">
                <a16:creationId xmlns:a16="http://schemas.microsoft.com/office/drawing/2014/main" id="{F63BD36F-46A2-1808-480D-FF92CDF10EC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92"/>
          <a:stretch/>
        </p:blipFill>
        <p:spPr>
          <a:xfrm>
            <a:off x="6022769" y="1618391"/>
            <a:ext cx="5644094" cy="430369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19460280-74AB-C9A8-0E37-8B88E00443F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79" b="1565"/>
          <a:stretch/>
        </p:blipFill>
        <p:spPr>
          <a:xfrm>
            <a:off x="122515" y="1618392"/>
            <a:ext cx="5467517" cy="4392624"/>
          </a:xfrm>
          <a:prstGeom prst="rect">
            <a:avLst/>
          </a:prstGeom>
        </p:spPr>
      </p:pic>
      <p:sp>
        <p:nvSpPr>
          <p:cNvPr id="9" name="Textfeld 8">
            <a:extLst>
              <a:ext uri="{FF2B5EF4-FFF2-40B4-BE49-F238E27FC236}">
                <a16:creationId xmlns:a16="http://schemas.microsoft.com/office/drawing/2014/main" id="{CAFF5DF1-39CF-CB65-DB13-3A1758309BDE}"/>
              </a:ext>
            </a:extLst>
          </p:cNvPr>
          <p:cNvSpPr txBox="1"/>
          <p:nvPr/>
        </p:nvSpPr>
        <p:spPr>
          <a:xfrm>
            <a:off x="122515" y="6095783"/>
            <a:ext cx="223971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4.4: Leistungselektronik defekt</a:t>
            </a:r>
            <a:endParaRPr lang="en-US" sz="1100" dirty="0"/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1736F57E-BE59-B2D7-B812-ED04D19BF0C8}"/>
              </a:ext>
            </a:extLst>
          </p:cNvPr>
          <p:cNvSpPr txBox="1"/>
          <p:nvPr/>
        </p:nvSpPr>
        <p:spPr>
          <a:xfrm>
            <a:off x="6022769" y="6043888"/>
            <a:ext cx="208422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4.5: Steuerelektronik defekt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895958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733E83E-C56E-8369-3D33-E68403C3BE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FAZit</a:t>
            </a:r>
            <a:endParaRPr lang="en-US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BA75AD8-C261-A91E-B4C0-6D6F0E19C1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0F4797B-0A55-57FD-F9B0-685A71DB6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EFCFBEC-A222-335F-E259-564F474F32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664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Quellenverzeichnis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graphicFrame>
        <p:nvGraphicFramePr>
          <p:cNvPr id="2" name="Tabelle 1">
            <a:extLst>
              <a:ext uri="{FF2B5EF4-FFF2-40B4-BE49-F238E27FC236}">
                <a16:creationId xmlns:a16="http://schemas.microsoft.com/office/drawing/2014/main" id="{EF49D157-BFA7-822B-85E9-3DE373555F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928572"/>
              </p:ext>
            </p:extLst>
          </p:nvPr>
        </p:nvGraphicFramePr>
        <p:xfrm>
          <a:off x="406397" y="4519169"/>
          <a:ext cx="11377092" cy="1503698"/>
        </p:xfrm>
        <a:graphic>
          <a:graphicData uri="http://schemas.openxmlformats.org/drawingml/2006/table">
            <a:tbl>
              <a:tblPr/>
              <a:tblGrid>
                <a:gridCol w="669928">
                  <a:extLst>
                    <a:ext uri="{9D8B030D-6E8A-4147-A177-3AD203B41FA5}">
                      <a16:colId xmlns:a16="http://schemas.microsoft.com/office/drawing/2014/main" val="400793959"/>
                    </a:ext>
                  </a:extLst>
                </a:gridCol>
                <a:gridCol w="10707164">
                  <a:extLst>
                    <a:ext uri="{9D8B030D-6E8A-4147-A177-3AD203B41FA5}">
                      <a16:colId xmlns:a16="http://schemas.microsoft.com/office/drawing/2014/main" val="576687102"/>
                    </a:ext>
                  </a:extLst>
                </a:gridCol>
              </a:tblGrid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Abbildung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047729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Ständerbohrmaschine: http://www.wald-garten-maschinen.de/images/SB320SH-1.pdf [zuletzt aufgerufen: 03.01.2023]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1383324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Stromschlag bei Berührung: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34897289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 err="1"/>
                        <a:t>Topevent</a:t>
                      </a:r>
                      <a:r>
                        <a:rPr lang="de-DE" sz="1200" dirty="0"/>
                        <a:t> Maschine nicht funktionsfähig: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36963992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Mechanik nicht funktionsfähig: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37694851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Leistungselektronik defekt: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34573238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4.5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Steuerelektronik defekt: Selbst erstellt*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646449"/>
                  </a:ext>
                </a:extLst>
              </a:tr>
            </a:tbl>
          </a:graphicData>
        </a:graphic>
      </p:graphicFrame>
      <p:graphicFrame>
        <p:nvGraphicFramePr>
          <p:cNvPr id="7" name="Tabelle 6">
            <a:extLst>
              <a:ext uri="{FF2B5EF4-FFF2-40B4-BE49-F238E27FC236}">
                <a16:creationId xmlns:a16="http://schemas.microsoft.com/office/drawing/2014/main" id="{23B3D28B-29C9-2043-E086-43586C7C56C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9190547"/>
              </p:ext>
            </p:extLst>
          </p:nvPr>
        </p:nvGraphicFramePr>
        <p:xfrm>
          <a:off x="406397" y="2832367"/>
          <a:ext cx="11377092" cy="1503698"/>
        </p:xfrm>
        <a:graphic>
          <a:graphicData uri="http://schemas.openxmlformats.org/drawingml/2006/table">
            <a:tbl>
              <a:tblPr/>
              <a:tblGrid>
                <a:gridCol w="669928">
                  <a:extLst>
                    <a:ext uri="{9D8B030D-6E8A-4147-A177-3AD203B41FA5}">
                      <a16:colId xmlns:a16="http://schemas.microsoft.com/office/drawing/2014/main" val="400793959"/>
                    </a:ext>
                  </a:extLst>
                </a:gridCol>
                <a:gridCol w="10707164">
                  <a:extLst>
                    <a:ext uri="{9D8B030D-6E8A-4147-A177-3AD203B41FA5}">
                      <a16:colId xmlns:a16="http://schemas.microsoft.com/office/drawing/2014/main" val="576687102"/>
                    </a:ext>
                  </a:extLst>
                </a:gridCol>
              </a:tblGrid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abelle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047729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2.1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RPZ : Arbeitsrechte.de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11383324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marL="0" marR="0" lvl="0" indent="0" algn="just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3.1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Elektronik (1) : Selbst erstellt</a:t>
                      </a:r>
                      <a:endParaRPr lang="en-US" sz="1200" dirty="0"/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141137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just" defTabSz="914407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200" dirty="0"/>
                        <a:t>Elektronik (2) : Selbst erstellt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72313179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Mechanik: Selbst erstellt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48277330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dirty="0"/>
                        <a:t>Prozess: Selbst erstellt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73067026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de-DE" sz="1200"/>
                        <a:t>Verletzungen: Selbst erstellt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66151486"/>
                  </a:ext>
                </a:extLst>
              </a:tr>
            </a:tbl>
          </a:graphicData>
        </a:graphic>
      </p:graphicFrame>
      <p:sp>
        <p:nvSpPr>
          <p:cNvPr id="8" name="Textfeld 7">
            <a:extLst>
              <a:ext uri="{FF2B5EF4-FFF2-40B4-BE49-F238E27FC236}">
                <a16:creationId xmlns:a16="http://schemas.microsoft.com/office/drawing/2014/main" id="{CBF858BB-F359-BEE3-2EC6-BA324535C7D2}"/>
              </a:ext>
            </a:extLst>
          </p:cNvPr>
          <p:cNvSpPr txBox="1"/>
          <p:nvPr/>
        </p:nvSpPr>
        <p:spPr>
          <a:xfrm>
            <a:off x="406397" y="6061614"/>
            <a:ext cx="19675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*Erstellt mit Visual </a:t>
            </a:r>
            <a:r>
              <a:rPr lang="de-DE" sz="1200" dirty="0" err="1"/>
              <a:t>Paradigm</a:t>
            </a:r>
            <a:endParaRPr lang="en-US" sz="1200" dirty="0"/>
          </a:p>
        </p:txBody>
      </p:sp>
      <p:sp>
        <p:nvSpPr>
          <p:cNvPr id="9" name="Textfeld 8">
            <a:extLst>
              <a:ext uri="{FF2B5EF4-FFF2-40B4-BE49-F238E27FC236}">
                <a16:creationId xmlns:a16="http://schemas.microsoft.com/office/drawing/2014/main" id="{14AA43A5-AEC9-A1AE-C847-A5925DAE48C0}"/>
              </a:ext>
            </a:extLst>
          </p:cNvPr>
          <p:cNvSpPr txBox="1"/>
          <p:nvPr/>
        </p:nvSpPr>
        <p:spPr>
          <a:xfrm>
            <a:off x="406397" y="1449636"/>
            <a:ext cx="11377092" cy="12768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de-DE" sz="1200" b="1" u="sng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Quellen:</a:t>
            </a: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de-DE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Arbeitsrechte.de</a:t>
            </a:r>
            <a:r>
              <a:rPr lang="de-D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: Arbeitsstättenverordnung: Temperatur in Arbeitsräumen, https://www.arbeitsrechte.de/arbeitsstaettenverordnung-temperatur/ [zuletzt aufgerufen: 02.01.2023]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07000"/>
              </a:lnSpc>
              <a:spcAft>
                <a:spcPts val="800"/>
              </a:spcAft>
            </a:pPr>
            <a:r>
              <a:rPr lang="de-DE" sz="12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BMI:</a:t>
            </a:r>
            <a:r>
              <a:rPr lang="de-DE" sz="12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Organisationshandbuch, https://www.orghandbuch.de/OHB/DE/Organisationshandbuch/6_MethodenTechniken/63_Analysetechniken/633_FehlermoeglichkeitUndEinflussanalyse/fehlermoeglichkeitundeinflussanalyse_inhalt.html [zuletzt aufgerufen: 03.01.2023]</a:t>
            </a:r>
            <a:endParaRPr lang="en-US" sz="12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93050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52AECA44-6693-4EB7-B2B5-6A2C586FE6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 dirty="0">
                <a:latin typeface="+mn-lt"/>
              </a:rPr>
              <a:t>Campus Sontheim</a:t>
            </a:r>
            <a:endParaRPr lang="en-US" dirty="0">
              <a:latin typeface="+mn-lt"/>
            </a:endParaRP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90DBF1E-C4B8-4D3B-84CE-E6AD5C7EB4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F034B9B7-B9EB-4395-8629-FCFEFC1BE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30" name="Vertikaler Textplatzhalter 29"/>
          <p:cNvSpPr>
            <a:spLocks noGrp="1"/>
          </p:cNvSpPr>
          <p:nvPr>
            <p:ph type="body" orient="vert" idx="13"/>
          </p:nvPr>
        </p:nvSpPr>
        <p:spPr>
          <a:xfrm>
            <a:off x="1998349" y="2963016"/>
            <a:ext cx="9695489" cy="1635823"/>
          </a:xfrm>
        </p:spPr>
        <p:txBody>
          <a:bodyPr/>
          <a:lstStyle/>
          <a:p>
            <a:r>
              <a:rPr lang="en-US" dirty="0" err="1"/>
              <a:t>Rückfragen</a:t>
            </a:r>
            <a:r>
              <a:rPr lang="en-US" dirty="0"/>
              <a:t> bitte an:</a:t>
            </a:r>
          </a:p>
          <a:p>
            <a:pPr lvl="1"/>
            <a:r>
              <a:rPr lang="en-US" dirty="0">
                <a:latin typeface="+mn-lt"/>
              </a:rPr>
              <a:t>Moritz </a:t>
            </a:r>
            <a:r>
              <a:rPr lang="en-US" dirty="0" err="1">
                <a:latin typeface="+mn-lt"/>
              </a:rPr>
              <a:t>Höhnel</a:t>
            </a:r>
            <a:r>
              <a:rPr lang="en-US" dirty="0">
                <a:latin typeface="+mn-lt"/>
              </a:rPr>
              <a:t>					Marc Grosse</a:t>
            </a:r>
          </a:p>
          <a:p>
            <a:r>
              <a:rPr lang="en-US" dirty="0" err="1"/>
              <a:t>Fakultät</a:t>
            </a:r>
            <a:r>
              <a:rPr lang="en-US" dirty="0"/>
              <a:t> T1 | ASE					</a:t>
            </a:r>
            <a:r>
              <a:rPr lang="en-US" dirty="0" err="1"/>
              <a:t>Fakultät</a:t>
            </a:r>
            <a:r>
              <a:rPr lang="en-US" dirty="0"/>
              <a:t> T1 | ASE</a:t>
            </a:r>
          </a:p>
          <a:p>
            <a:r>
              <a:rPr lang="en-US" dirty="0"/>
              <a:t>mhoehnel@stud.hs-heilbronn.de			mgrosse@stud.hs-heilbronn.de</a:t>
            </a:r>
          </a:p>
          <a:p>
            <a:endParaRPr lang="en-US" dirty="0"/>
          </a:p>
        </p:txBody>
      </p:sp>
      <p:sp>
        <p:nvSpPr>
          <p:cNvPr id="24" name="Vertikaler Textplatzhalter 23"/>
          <p:cNvSpPr>
            <a:spLocks noGrp="1"/>
          </p:cNvSpPr>
          <p:nvPr>
            <p:ph type="body" orient="vert" idx="14"/>
          </p:nvPr>
        </p:nvSpPr>
        <p:spPr>
          <a:xfrm>
            <a:off x="1998349" y="1146632"/>
            <a:ext cx="9695489" cy="1851841"/>
          </a:xfrm>
        </p:spPr>
        <p:txBody>
          <a:bodyPr/>
          <a:lstStyle/>
          <a:p>
            <a:r>
              <a:rPr lang="en-US" dirty="0">
                <a:latin typeface="+mn-lt"/>
              </a:rPr>
              <a:t>DANKE!</a:t>
            </a:r>
          </a:p>
        </p:txBody>
      </p:sp>
      <p:pic>
        <p:nvPicPr>
          <p:cNvPr id="8" name="Bildplatzhalter 11" descr="Ein Bild, das Person, Wand, Anzug, Mann enthält.&#10;&#10;Automatisch generierte Beschreibung">
            <a:extLst>
              <a:ext uri="{FF2B5EF4-FFF2-40B4-BE49-F238E27FC236}">
                <a16:creationId xmlns:a16="http://schemas.microsoft.com/office/drawing/2014/main" id="{75F5D36A-1F6A-410A-8CD2-7C678970589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03" t="16460" r="19671" b="26185"/>
          <a:stretch/>
        </p:blipFill>
        <p:spPr>
          <a:xfrm>
            <a:off x="692250" y="3424857"/>
            <a:ext cx="1080000" cy="1080000"/>
          </a:xfrm>
          <a:prstGeom prst="ellipse">
            <a:avLst/>
          </a:prstGeom>
        </p:spPr>
      </p:pic>
      <p:pic>
        <p:nvPicPr>
          <p:cNvPr id="11" name="Bildplatzhalter 10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8F9750C5-69F3-4020-8A10-09070D5B089A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4"/>
          <a:srcRect l="21642" t="16400" r="32109" b="13026"/>
          <a:stretch/>
        </p:blipFill>
        <p:spPr>
          <a:xfrm rot="16200000">
            <a:off x="684367" y="4807092"/>
            <a:ext cx="1079999" cy="1095767"/>
          </a:xfr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8B0ABAA0-4556-4BEB-946E-B8E32890B8B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2500" b="12500"/>
          <a:stretch/>
        </p:blipFill>
        <p:spPr>
          <a:xfrm>
            <a:off x="6306093" y="3424857"/>
            <a:ext cx="1080000" cy="1080000"/>
          </a:xfrm>
          <a:prstGeom prst="ellipse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CD1BD50E-A8D7-4722-91EA-EB59A9C53500}"/>
              </a:ext>
            </a:extLst>
          </p:cNvPr>
          <p:cNvSpPr txBox="1"/>
          <p:nvPr/>
        </p:nvSpPr>
        <p:spPr>
          <a:xfrm>
            <a:off x="1998349" y="4806743"/>
            <a:ext cx="382969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000" b="1" dirty="0">
                <a:solidFill>
                  <a:schemeClr val="bg1"/>
                </a:solidFill>
              </a:rPr>
              <a:t>Mattis Ritter</a:t>
            </a:r>
          </a:p>
          <a:p>
            <a:r>
              <a:rPr lang="de-DE" sz="2000" dirty="0">
                <a:solidFill>
                  <a:schemeClr val="bg1"/>
                </a:solidFill>
              </a:rPr>
              <a:t>Fakultät T1 | ASE</a:t>
            </a:r>
          </a:p>
          <a:p>
            <a:r>
              <a:rPr lang="de-DE" sz="2000" dirty="0" err="1">
                <a:solidFill>
                  <a:schemeClr val="bg1"/>
                </a:solidFill>
              </a:rPr>
              <a:t>mritter@stud.hs-heilbronn.de</a:t>
            </a:r>
            <a:endParaRPr lang="de-DE" sz="2000" dirty="0">
              <a:solidFill>
                <a:schemeClr val="bg1"/>
              </a:solidFill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5564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B3BAB28-9299-A5B3-6AA3-7EC0902CC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0C6B1F-A6E6-1B6E-D89A-4C697B236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FF1D93-7AA6-2E04-3D65-F58B68445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D9E8E52-2F53-914F-675D-C5B239079D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397" y="1031876"/>
            <a:ext cx="11377092" cy="408997"/>
          </a:xfrm>
        </p:spPr>
        <p:txBody>
          <a:bodyPr/>
          <a:lstStyle/>
          <a:p>
            <a:r>
              <a:rPr lang="de-DE" dirty="0"/>
              <a:t>Inhaltsverzeichnis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29E695A-3CAF-80E1-0CBA-23C2B044CDC8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06397" y="2028032"/>
            <a:ext cx="11377084" cy="4354624"/>
          </a:xfrm>
        </p:spPr>
        <p:txBody>
          <a:bodyPr/>
          <a:lstStyle/>
          <a:p>
            <a:pPr marL="745203" lvl="1" indent="-457200">
              <a:buAutoNum type="arabicPeriod"/>
            </a:pPr>
            <a:r>
              <a:rPr lang="de-DE" dirty="0"/>
              <a:t>Festlegung der Grenzen</a:t>
            </a:r>
          </a:p>
          <a:p>
            <a:pPr marL="745203" lvl="1" indent="-457200">
              <a:buAutoNum type="arabicPeriod"/>
            </a:pPr>
            <a:r>
              <a:rPr lang="de-DE" dirty="0"/>
              <a:t>Festlegung der Risikoprioritätszahl</a:t>
            </a:r>
          </a:p>
          <a:p>
            <a:pPr marL="745203" lvl="1" indent="-457200">
              <a:buAutoNum type="arabicPeriod"/>
            </a:pPr>
            <a:r>
              <a:rPr lang="de-DE" dirty="0"/>
              <a:t>Fehler Möglichkeits- und Einfluss-Analyse</a:t>
            </a:r>
          </a:p>
          <a:p>
            <a:pPr marL="745203" lvl="1" indent="-457200">
              <a:buAutoNum type="arabicPeriod"/>
            </a:pPr>
            <a:r>
              <a:rPr lang="de-DE" dirty="0"/>
              <a:t>Fault </a:t>
            </a:r>
            <a:r>
              <a:rPr lang="de-DE" dirty="0" err="1"/>
              <a:t>Tree</a:t>
            </a:r>
            <a:r>
              <a:rPr lang="de-DE" dirty="0"/>
              <a:t> Analysis</a:t>
            </a:r>
          </a:p>
          <a:p>
            <a:pPr marL="745203" lvl="1" indent="-457200">
              <a:buAutoNum type="arabicPeriod"/>
            </a:pPr>
            <a:r>
              <a:rPr lang="de-DE" dirty="0"/>
              <a:t>Fazit</a:t>
            </a:r>
          </a:p>
          <a:p>
            <a:pPr marL="457200" indent="-4572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788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en-US" dirty="0"/>
              <a:t>1. </a:t>
            </a:r>
            <a:r>
              <a:rPr lang="de-DE" dirty="0"/>
              <a:t>Festlegung der Grenzen</a:t>
            </a: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9E799DC-A589-43A7-FE44-DB5FA472AE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13" b="7031"/>
          <a:stretch/>
        </p:blipFill>
        <p:spPr>
          <a:xfrm>
            <a:off x="4861699" y="1552317"/>
            <a:ext cx="2466488" cy="4606338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19124F2F-BEAB-FBBF-3D62-6F74C99CD6AF}"/>
              </a:ext>
            </a:extLst>
          </p:cNvPr>
          <p:cNvSpPr txBox="1"/>
          <p:nvPr/>
        </p:nvSpPr>
        <p:spPr>
          <a:xfrm>
            <a:off x="4792384" y="6176558"/>
            <a:ext cx="199125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Abb. 1.1: Ständerbohrmaschine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73225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</a:t>
            </a:r>
            <a:r>
              <a:rPr lang="de-DE" dirty="0"/>
              <a:t>Festlegung der Risikoprioritätszahl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8977F685-624A-AD07-2EB9-00D4357196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225542"/>
              </p:ext>
            </p:extLst>
          </p:nvPr>
        </p:nvGraphicFramePr>
        <p:xfrm>
          <a:off x="1565973" y="2434337"/>
          <a:ext cx="8907332" cy="2282891"/>
        </p:xfrm>
        <a:graphic>
          <a:graphicData uri="http://schemas.openxmlformats.org/drawingml/2006/table">
            <a:tbl>
              <a:tblPr firstRow="1" firstCol="1" bandRow="1"/>
              <a:tblGrid>
                <a:gridCol w="1855695">
                  <a:extLst>
                    <a:ext uri="{9D8B030D-6E8A-4147-A177-3AD203B41FA5}">
                      <a16:colId xmlns:a16="http://schemas.microsoft.com/office/drawing/2014/main" val="1931004107"/>
                    </a:ext>
                  </a:extLst>
                </a:gridCol>
                <a:gridCol w="1290917">
                  <a:extLst>
                    <a:ext uri="{9D8B030D-6E8A-4147-A177-3AD203B41FA5}">
                      <a16:colId xmlns:a16="http://schemas.microsoft.com/office/drawing/2014/main" val="3521592809"/>
                    </a:ext>
                  </a:extLst>
                </a:gridCol>
                <a:gridCol w="3001384">
                  <a:extLst>
                    <a:ext uri="{9D8B030D-6E8A-4147-A177-3AD203B41FA5}">
                      <a16:colId xmlns:a16="http://schemas.microsoft.com/office/drawing/2014/main" val="2983336786"/>
                    </a:ext>
                  </a:extLst>
                </a:gridCol>
                <a:gridCol w="2759336">
                  <a:extLst>
                    <a:ext uri="{9D8B030D-6E8A-4147-A177-3AD203B41FA5}">
                      <a16:colId xmlns:a16="http://schemas.microsoft.com/office/drawing/2014/main" val="3045897744"/>
                    </a:ext>
                  </a:extLst>
                </a:gridCol>
              </a:tblGrid>
              <a:tr h="23542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RPZ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Fehlerrisiko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Handlungsbedarf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Maßnahmen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4709439"/>
                  </a:ext>
                </a:extLst>
              </a:tr>
              <a:tr h="481753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100 ≤ RPZ ≤ 1.000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hoch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dringender Handlungsbedarf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müssen formuliert und umgesetzt werden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4351066"/>
                  </a:ext>
                </a:extLst>
              </a:tr>
              <a:tr h="481753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50 ≤ RPZ ≤ 100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mittel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Handlungsbedarf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sollten formuliert und umgesetzt werden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01788280"/>
                  </a:ext>
                </a:extLst>
              </a:tr>
              <a:tr h="481753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2 ≤ RPZ ≤ 50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akzeptabel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kein zwingender Handlungsbedarf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können formuliert und umgesetzt werden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6179192"/>
                  </a:ext>
                </a:extLst>
              </a:tr>
              <a:tr h="235427"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b="1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RPZ = 1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keines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kein Handlungsbedarf</a:t>
                      </a:r>
                      <a:endParaRPr lang="en-US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de-DE" sz="1800" dirty="0">
                          <a:effectLst/>
                          <a:latin typeface="Calibri" panose="020F0502020204030204" pitchFamily="34" charset="0"/>
                          <a:ea typeface="Times New Roman" panose="02020603050405020304" pitchFamily="18" charset="0"/>
                          <a:cs typeface="Calibri" panose="020F0502020204030204" pitchFamily="34" charset="0"/>
                        </a:rPr>
                        <a:t>keine</a:t>
                      </a:r>
                      <a:endParaRPr lang="en-US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5651519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191C1463-003C-2F66-1F0B-257DEEC429BF}"/>
              </a:ext>
            </a:extLst>
          </p:cNvPr>
          <p:cNvSpPr txBox="1"/>
          <p:nvPr/>
        </p:nvSpPr>
        <p:spPr>
          <a:xfrm>
            <a:off x="1565973" y="4711021"/>
            <a:ext cx="89159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2.1: RPZ 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0184007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E9D6C051-A2EC-943A-3F1F-A8E7D5F44E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5854322"/>
              </p:ext>
            </p:extLst>
          </p:nvPr>
        </p:nvGraphicFramePr>
        <p:xfrm>
          <a:off x="406397" y="1516361"/>
          <a:ext cx="11377089" cy="4751092"/>
        </p:xfrm>
        <a:graphic>
          <a:graphicData uri="http://schemas.openxmlformats.org/drawingml/2006/table">
            <a:tbl>
              <a:tblPr/>
              <a:tblGrid>
                <a:gridCol w="1007950">
                  <a:extLst>
                    <a:ext uri="{9D8B030D-6E8A-4147-A177-3AD203B41FA5}">
                      <a16:colId xmlns:a16="http://schemas.microsoft.com/office/drawing/2014/main" val="306102451"/>
                    </a:ext>
                  </a:extLst>
                </a:gridCol>
                <a:gridCol w="1332347">
                  <a:extLst>
                    <a:ext uri="{9D8B030D-6E8A-4147-A177-3AD203B41FA5}">
                      <a16:colId xmlns:a16="http://schemas.microsoft.com/office/drawing/2014/main" val="3496136513"/>
                    </a:ext>
                  </a:extLst>
                </a:gridCol>
                <a:gridCol w="1143115">
                  <a:extLst>
                    <a:ext uri="{9D8B030D-6E8A-4147-A177-3AD203B41FA5}">
                      <a16:colId xmlns:a16="http://schemas.microsoft.com/office/drawing/2014/main" val="2309176012"/>
                    </a:ext>
                  </a:extLst>
                </a:gridCol>
                <a:gridCol w="1436618">
                  <a:extLst>
                    <a:ext uri="{9D8B030D-6E8A-4147-A177-3AD203B41FA5}">
                      <a16:colId xmlns:a16="http://schemas.microsoft.com/office/drawing/2014/main" val="2470823063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2110076171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2966171036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375256180"/>
                    </a:ext>
                  </a:extLst>
                </a:gridCol>
                <a:gridCol w="432530">
                  <a:extLst>
                    <a:ext uri="{9D8B030D-6E8A-4147-A177-3AD203B41FA5}">
                      <a16:colId xmlns:a16="http://schemas.microsoft.com/office/drawing/2014/main" val="1756848617"/>
                    </a:ext>
                  </a:extLst>
                </a:gridCol>
                <a:gridCol w="1888457">
                  <a:extLst>
                    <a:ext uri="{9D8B030D-6E8A-4147-A177-3AD203B41FA5}">
                      <a16:colId xmlns:a16="http://schemas.microsoft.com/office/drawing/2014/main" val="684090654"/>
                    </a:ext>
                  </a:extLst>
                </a:gridCol>
                <a:gridCol w="1842116">
                  <a:extLst>
                    <a:ext uri="{9D8B030D-6E8A-4147-A177-3AD203B41FA5}">
                      <a16:colId xmlns:a16="http://schemas.microsoft.com/office/drawing/2014/main" val="1715180030"/>
                    </a:ext>
                  </a:extLst>
                </a:gridCol>
                <a:gridCol w="312811">
                  <a:extLst>
                    <a:ext uri="{9D8B030D-6E8A-4147-A177-3AD203B41FA5}">
                      <a16:colId xmlns:a16="http://schemas.microsoft.com/office/drawing/2014/main" val="932030766"/>
                    </a:ext>
                  </a:extLst>
                </a:gridCol>
                <a:gridCol w="312811">
                  <a:extLst>
                    <a:ext uri="{9D8B030D-6E8A-4147-A177-3AD203B41FA5}">
                      <a16:colId xmlns:a16="http://schemas.microsoft.com/office/drawing/2014/main" val="3869264142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1401162483"/>
                    </a:ext>
                  </a:extLst>
                </a:gridCol>
                <a:gridCol w="432530">
                  <a:extLst>
                    <a:ext uri="{9D8B030D-6E8A-4147-A177-3AD203B41FA5}">
                      <a16:colId xmlns:a16="http://schemas.microsoft.com/office/drawing/2014/main" val="3217317785"/>
                    </a:ext>
                  </a:extLst>
                </a:gridCol>
              </a:tblGrid>
              <a:tr h="205326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 Art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Getroffene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Maßnahmen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69933999"/>
                  </a:ext>
                </a:extLst>
              </a:tr>
              <a:tr h="8824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Not-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Schalter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schaltet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nicht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ab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bleibt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nicht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stehen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Schaltkontakt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festgeschweißt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mechanisches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Blockieren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Zweiten Notauschalter anbringen, Funktionstest bei jeder Benutzung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Zweiten Notauschalter anbringen, Funktionstest bei jeder Benutzung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6230993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Not-Aus-Schalter dauerhaft aktiv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geht nicht an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mechanisches Blockieren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Rote Lampe für aktiven Not-Aus einbauen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Rote Lampe für aktiven Not-Aus einbauen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50515558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Drehzahlum-schalter defekt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Grobe Drehzahl nicht mehr umstellbar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Kurzschluss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mechanisches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Blockieren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35892549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Drehrichtungs-umschalter defekt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Drehreichtung nicht mehr einstellbar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Kurzschluss, mechanisches Blockieren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9827848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Anschalter defekt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startet nicht oder geht von allein an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Kurzschluss, mechanisches Blockieren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Grüne Lampe für Anschalter einbauen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Grüne Lampe für Anschalter einbauen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253076"/>
                  </a:ext>
                </a:extLst>
              </a:tr>
              <a:tr h="70599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Ausschalter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defekt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geht nicht aus oder schaltet dauerhaft aus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Kurzschluss, mechanisches Blockieren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Funktionstest vor jeder Benutzung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Funktionstest vor jeder Benutzung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7800" marR="7800" marT="78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8933889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9C4C8727-B223-DACC-690D-C9B35984832B}"/>
              </a:ext>
            </a:extLst>
          </p:cNvPr>
          <p:cNvSpPr txBox="1"/>
          <p:nvPr/>
        </p:nvSpPr>
        <p:spPr>
          <a:xfrm>
            <a:off x="329121" y="6243641"/>
            <a:ext cx="14494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3.1: Elektronik (1) </a:t>
            </a:r>
            <a:endParaRPr lang="en-US" sz="11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AFD6759-D7BB-8A7D-EE72-976AC7F5CF42}"/>
              </a:ext>
            </a:extLst>
          </p:cNvPr>
          <p:cNvSpPr/>
          <p:nvPr/>
        </p:nvSpPr>
        <p:spPr>
          <a:xfrm>
            <a:off x="387077" y="1732144"/>
            <a:ext cx="11415728" cy="882127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300238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5A59077B-B828-E221-24BA-F027C8C4A6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32763628"/>
              </p:ext>
            </p:extLst>
          </p:nvPr>
        </p:nvGraphicFramePr>
        <p:xfrm>
          <a:off x="406395" y="1507748"/>
          <a:ext cx="11377094" cy="3247786"/>
        </p:xfrm>
        <a:graphic>
          <a:graphicData uri="http://schemas.openxmlformats.org/drawingml/2006/table">
            <a:tbl>
              <a:tblPr/>
              <a:tblGrid>
                <a:gridCol w="1007950">
                  <a:extLst>
                    <a:ext uri="{9D8B030D-6E8A-4147-A177-3AD203B41FA5}">
                      <a16:colId xmlns:a16="http://schemas.microsoft.com/office/drawing/2014/main" val="1191538786"/>
                    </a:ext>
                  </a:extLst>
                </a:gridCol>
                <a:gridCol w="1332348">
                  <a:extLst>
                    <a:ext uri="{9D8B030D-6E8A-4147-A177-3AD203B41FA5}">
                      <a16:colId xmlns:a16="http://schemas.microsoft.com/office/drawing/2014/main" val="3369037197"/>
                    </a:ext>
                  </a:extLst>
                </a:gridCol>
                <a:gridCol w="1143115">
                  <a:extLst>
                    <a:ext uri="{9D8B030D-6E8A-4147-A177-3AD203B41FA5}">
                      <a16:colId xmlns:a16="http://schemas.microsoft.com/office/drawing/2014/main" val="2834502872"/>
                    </a:ext>
                  </a:extLst>
                </a:gridCol>
                <a:gridCol w="1436619">
                  <a:extLst>
                    <a:ext uri="{9D8B030D-6E8A-4147-A177-3AD203B41FA5}">
                      <a16:colId xmlns:a16="http://schemas.microsoft.com/office/drawing/2014/main" val="4085951792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159796286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920636866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4117225695"/>
                    </a:ext>
                  </a:extLst>
                </a:gridCol>
                <a:gridCol w="432530">
                  <a:extLst>
                    <a:ext uri="{9D8B030D-6E8A-4147-A177-3AD203B41FA5}">
                      <a16:colId xmlns:a16="http://schemas.microsoft.com/office/drawing/2014/main" val="3413466904"/>
                    </a:ext>
                  </a:extLst>
                </a:gridCol>
                <a:gridCol w="1888458">
                  <a:extLst>
                    <a:ext uri="{9D8B030D-6E8A-4147-A177-3AD203B41FA5}">
                      <a16:colId xmlns:a16="http://schemas.microsoft.com/office/drawing/2014/main" val="1848695230"/>
                    </a:ext>
                  </a:extLst>
                </a:gridCol>
                <a:gridCol w="1842116">
                  <a:extLst>
                    <a:ext uri="{9D8B030D-6E8A-4147-A177-3AD203B41FA5}">
                      <a16:colId xmlns:a16="http://schemas.microsoft.com/office/drawing/2014/main" val="1210402561"/>
                    </a:ext>
                  </a:extLst>
                </a:gridCol>
                <a:gridCol w="312812">
                  <a:extLst>
                    <a:ext uri="{9D8B030D-6E8A-4147-A177-3AD203B41FA5}">
                      <a16:colId xmlns:a16="http://schemas.microsoft.com/office/drawing/2014/main" val="3534221995"/>
                    </a:ext>
                  </a:extLst>
                </a:gridCol>
                <a:gridCol w="312812">
                  <a:extLst>
                    <a:ext uri="{9D8B030D-6E8A-4147-A177-3AD203B41FA5}">
                      <a16:colId xmlns:a16="http://schemas.microsoft.com/office/drawing/2014/main" val="1600787853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1052588260"/>
                    </a:ext>
                  </a:extLst>
                </a:gridCol>
                <a:gridCol w="432530">
                  <a:extLst>
                    <a:ext uri="{9D8B030D-6E8A-4147-A177-3AD203B41FA5}">
                      <a16:colId xmlns:a16="http://schemas.microsoft.com/office/drawing/2014/main" val="2371592908"/>
                    </a:ext>
                  </a:extLst>
                </a:gridCol>
              </a:tblGrid>
              <a:tr h="199786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Art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Getroffene Maßnahmen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93962671"/>
                  </a:ext>
                </a:extLst>
              </a:tr>
              <a:tr h="571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defekt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dreht sich nicht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Überlastung, Überhitzung, Kurzschluss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Hauptsicherung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Motorschutzschalter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Motorschutzschalter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3928359"/>
                  </a:ext>
                </a:extLst>
              </a:tr>
              <a:tr h="9525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Motor beschädigt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Maschine dreht sich zu langsam oder unrund, Lärmentwicklung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Kabelbruch, fehlerhaft angeschlossen, eine defekte Wicklung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Funktionsprüfung, regelmäßige Wartung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3650333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Körperschluss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Stromschlag bei Berührung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Eingeklemmte Leitung, beschädigte Isolierung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Prüfung bei Inbetriebnahme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RCD, regelmäßige Prüfung nach DIN VDE 0100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RCD, regelmäßige Prüfung nach DIN VDE 0100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9674824"/>
                  </a:ext>
                </a:extLst>
              </a:tr>
              <a:tr h="76200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Display zeigt nichts an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Ablesen der aktuellen Drehzahl nicht mehr möglich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Kurzschluss, Kabelbruch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5963453"/>
                  </a:ext>
                </a:extLst>
              </a:tr>
            </a:tbl>
          </a:graphicData>
        </a:graphic>
      </p:graphicFrame>
      <p:sp>
        <p:nvSpPr>
          <p:cNvPr id="11" name="Textfeld 10">
            <a:extLst>
              <a:ext uri="{FF2B5EF4-FFF2-40B4-BE49-F238E27FC236}">
                <a16:creationId xmlns:a16="http://schemas.microsoft.com/office/drawing/2014/main" id="{66956223-24C0-AD7D-CF5E-F6AD23E01AE5}"/>
              </a:ext>
            </a:extLst>
          </p:cNvPr>
          <p:cNvSpPr txBox="1"/>
          <p:nvPr/>
        </p:nvSpPr>
        <p:spPr>
          <a:xfrm>
            <a:off x="310142" y="4776779"/>
            <a:ext cx="14430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3.2: Elektronik (2) </a:t>
            </a:r>
            <a:endParaRPr lang="en-US" sz="11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759F1CA-6755-340D-756D-2D43D556FE7B}"/>
              </a:ext>
            </a:extLst>
          </p:cNvPr>
          <p:cNvSpPr/>
          <p:nvPr/>
        </p:nvSpPr>
        <p:spPr>
          <a:xfrm>
            <a:off x="387078" y="3216536"/>
            <a:ext cx="11415728" cy="77455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4603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A63C9F44-227F-D8BD-43EC-E5FC6D2FD7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7426243"/>
              </p:ext>
            </p:extLst>
          </p:nvPr>
        </p:nvGraphicFramePr>
        <p:xfrm>
          <a:off x="406397" y="1506779"/>
          <a:ext cx="11377091" cy="4688889"/>
        </p:xfrm>
        <a:graphic>
          <a:graphicData uri="http://schemas.openxmlformats.org/drawingml/2006/table">
            <a:tbl>
              <a:tblPr/>
              <a:tblGrid>
                <a:gridCol w="1007949">
                  <a:extLst>
                    <a:ext uri="{9D8B030D-6E8A-4147-A177-3AD203B41FA5}">
                      <a16:colId xmlns:a16="http://schemas.microsoft.com/office/drawing/2014/main" val="400793959"/>
                    </a:ext>
                  </a:extLst>
                </a:gridCol>
                <a:gridCol w="1332347">
                  <a:extLst>
                    <a:ext uri="{9D8B030D-6E8A-4147-A177-3AD203B41FA5}">
                      <a16:colId xmlns:a16="http://schemas.microsoft.com/office/drawing/2014/main" val="576687102"/>
                    </a:ext>
                  </a:extLst>
                </a:gridCol>
                <a:gridCol w="1143115">
                  <a:extLst>
                    <a:ext uri="{9D8B030D-6E8A-4147-A177-3AD203B41FA5}">
                      <a16:colId xmlns:a16="http://schemas.microsoft.com/office/drawing/2014/main" val="654043008"/>
                    </a:ext>
                  </a:extLst>
                </a:gridCol>
                <a:gridCol w="1436619">
                  <a:extLst>
                    <a:ext uri="{9D8B030D-6E8A-4147-A177-3AD203B41FA5}">
                      <a16:colId xmlns:a16="http://schemas.microsoft.com/office/drawing/2014/main" val="377238258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836500960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3802939750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2398961182"/>
                    </a:ext>
                  </a:extLst>
                </a:gridCol>
                <a:gridCol w="432531">
                  <a:extLst>
                    <a:ext uri="{9D8B030D-6E8A-4147-A177-3AD203B41FA5}">
                      <a16:colId xmlns:a16="http://schemas.microsoft.com/office/drawing/2014/main" val="3928721056"/>
                    </a:ext>
                  </a:extLst>
                </a:gridCol>
                <a:gridCol w="1888456">
                  <a:extLst>
                    <a:ext uri="{9D8B030D-6E8A-4147-A177-3AD203B41FA5}">
                      <a16:colId xmlns:a16="http://schemas.microsoft.com/office/drawing/2014/main" val="501016953"/>
                    </a:ext>
                  </a:extLst>
                </a:gridCol>
                <a:gridCol w="1842115">
                  <a:extLst>
                    <a:ext uri="{9D8B030D-6E8A-4147-A177-3AD203B41FA5}">
                      <a16:colId xmlns:a16="http://schemas.microsoft.com/office/drawing/2014/main" val="1110163323"/>
                    </a:ext>
                  </a:extLst>
                </a:gridCol>
                <a:gridCol w="312812">
                  <a:extLst>
                    <a:ext uri="{9D8B030D-6E8A-4147-A177-3AD203B41FA5}">
                      <a16:colId xmlns:a16="http://schemas.microsoft.com/office/drawing/2014/main" val="1152184736"/>
                    </a:ext>
                  </a:extLst>
                </a:gridCol>
                <a:gridCol w="312812">
                  <a:extLst>
                    <a:ext uri="{9D8B030D-6E8A-4147-A177-3AD203B41FA5}">
                      <a16:colId xmlns:a16="http://schemas.microsoft.com/office/drawing/2014/main" val="2323785244"/>
                    </a:ext>
                  </a:extLst>
                </a:gridCol>
                <a:gridCol w="308951">
                  <a:extLst>
                    <a:ext uri="{9D8B030D-6E8A-4147-A177-3AD203B41FA5}">
                      <a16:colId xmlns:a16="http://schemas.microsoft.com/office/drawing/2014/main" val="3008126848"/>
                    </a:ext>
                  </a:extLst>
                </a:gridCol>
                <a:gridCol w="432531">
                  <a:extLst>
                    <a:ext uri="{9D8B030D-6E8A-4147-A177-3AD203B41FA5}">
                      <a16:colId xmlns:a16="http://schemas.microsoft.com/office/drawing/2014/main" val="2423388089"/>
                    </a:ext>
                  </a:extLst>
                </a:gridCol>
              </a:tblGrid>
              <a:tr h="214814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</a:t>
                      </a:r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Art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Getroffene Maßnahmen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7047729"/>
                  </a:ext>
                </a:extLst>
              </a:tr>
              <a:tr h="53703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Keilriemen reißt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Bohrspindel dreht nicht, Bohrspindel wird nicht abgebremst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Abnutzung, Überlastung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Regelmäßige Wartung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1443977"/>
                  </a:ext>
                </a:extLst>
              </a:tr>
              <a:tr h="53703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Rost in Bohrspindel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Kein Rundlauf mehr, Festklemmen des Bohrfutters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Korrosion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Arbeitstags einfetten, Monatlich Rundlauf mit Messuhr überprüfen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Wöchentliches einfetten, Monatlich Rundlauf mit Messuhr überprüfen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2539960"/>
                  </a:ext>
                </a:extLst>
              </a:tr>
              <a:tr h="66189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Rost an der Säule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Festklemmen der Höhenverstellung, Schlechtes Aussehen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Korrossion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Arbeitstags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jeder Arbeitswoche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6983990"/>
                  </a:ext>
                </a:extLst>
              </a:tr>
              <a:tr h="53703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Rost am Bohrtisch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Verklemmen der Nutesnteine, Unebenheiten, Schlechtes Aussehen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Korrosion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Arbeitstags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jedes Arbeitstags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6707443"/>
                  </a:ext>
                </a:extLst>
              </a:tr>
              <a:tr h="214814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Rost am Anschlag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Festklemmen des Anschlags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Korrosion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jeder Arbeitswoche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Am Ende jeder Arbeitswoche einfetten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6356131"/>
                  </a:ext>
                </a:extLst>
              </a:tr>
              <a:tr h="85925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Defektes Lager der Hauptspindel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Lärmentwicklung, Leistungsverlust, kein Rundlauf Wärmeentwicklung 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Abnutzung, Überlastung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Regelmäßige Wartung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70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Kürzere Wartungsintervalle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25791650"/>
                  </a:ext>
                </a:extLst>
              </a:tr>
              <a:tr h="429628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Drehzahlge-triebe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klemmt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Drehzahl nur noch in zwei Abstufungen einstellbar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Abnutzung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Verschmutzung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Regelmäßige Wartung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</a:t>
                      </a:r>
                    </a:p>
                  </a:txBody>
                  <a:tcPr marL="5370" marR="5370" marT="537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6083722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1EECB42A-D66B-974A-3EAC-5EE8547AF594}"/>
              </a:ext>
            </a:extLst>
          </p:cNvPr>
          <p:cNvSpPr txBox="1"/>
          <p:nvPr/>
        </p:nvSpPr>
        <p:spPr>
          <a:xfrm>
            <a:off x="317431" y="6214980"/>
            <a:ext cx="12057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3.3: Mechanik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4199872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1583F1EE-5A37-A0A2-CEA6-F4AD574CFD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4167861"/>
              </p:ext>
            </p:extLst>
          </p:nvPr>
        </p:nvGraphicFramePr>
        <p:xfrm>
          <a:off x="407981" y="1520784"/>
          <a:ext cx="11377093" cy="4182662"/>
        </p:xfrm>
        <a:graphic>
          <a:graphicData uri="http://schemas.openxmlformats.org/drawingml/2006/table">
            <a:tbl>
              <a:tblPr/>
              <a:tblGrid>
                <a:gridCol w="1023388">
                  <a:extLst>
                    <a:ext uri="{9D8B030D-6E8A-4147-A177-3AD203B41FA5}">
                      <a16:colId xmlns:a16="http://schemas.microsoft.com/office/drawing/2014/main" val="2927982592"/>
                    </a:ext>
                  </a:extLst>
                </a:gridCol>
                <a:gridCol w="1152930">
                  <a:extLst>
                    <a:ext uri="{9D8B030D-6E8A-4147-A177-3AD203B41FA5}">
                      <a16:colId xmlns:a16="http://schemas.microsoft.com/office/drawing/2014/main" val="2331453659"/>
                    </a:ext>
                  </a:extLst>
                </a:gridCol>
                <a:gridCol w="1386107">
                  <a:extLst>
                    <a:ext uri="{9D8B030D-6E8A-4147-A177-3AD203B41FA5}">
                      <a16:colId xmlns:a16="http://schemas.microsoft.com/office/drawing/2014/main" val="352552303"/>
                    </a:ext>
                  </a:extLst>
                </a:gridCol>
                <a:gridCol w="1902589">
                  <a:extLst>
                    <a:ext uri="{9D8B030D-6E8A-4147-A177-3AD203B41FA5}">
                      <a16:colId xmlns:a16="http://schemas.microsoft.com/office/drawing/2014/main" val="464555264"/>
                    </a:ext>
                  </a:extLst>
                </a:gridCol>
                <a:gridCol w="1515978">
                  <a:extLst>
                    <a:ext uri="{9D8B030D-6E8A-4147-A177-3AD203B41FA5}">
                      <a16:colId xmlns:a16="http://schemas.microsoft.com/office/drawing/2014/main" val="94960573"/>
                    </a:ext>
                  </a:extLst>
                </a:gridCol>
                <a:gridCol w="360948">
                  <a:extLst>
                    <a:ext uri="{9D8B030D-6E8A-4147-A177-3AD203B41FA5}">
                      <a16:colId xmlns:a16="http://schemas.microsoft.com/office/drawing/2014/main" val="769937767"/>
                    </a:ext>
                  </a:extLst>
                </a:gridCol>
                <a:gridCol w="372979">
                  <a:extLst>
                    <a:ext uri="{9D8B030D-6E8A-4147-A177-3AD203B41FA5}">
                      <a16:colId xmlns:a16="http://schemas.microsoft.com/office/drawing/2014/main" val="1623544354"/>
                    </a:ext>
                  </a:extLst>
                </a:gridCol>
                <a:gridCol w="409073">
                  <a:extLst>
                    <a:ext uri="{9D8B030D-6E8A-4147-A177-3AD203B41FA5}">
                      <a16:colId xmlns:a16="http://schemas.microsoft.com/office/drawing/2014/main" val="3861882796"/>
                    </a:ext>
                  </a:extLst>
                </a:gridCol>
                <a:gridCol w="397043">
                  <a:extLst>
                    <a:ext uri="{9D8B030D-6E8A-4147-A177-3AD203B41FA5}">
                      <a16:colId xmlns:a16="http://schemas.microsoft.com/office/drawing/2014/main" val="4244832482"/>
                    </a:ext>
                  </a:extLst>
                </a:gridCol>
                <a:gridCol w="1638356">
                  <a:extLst>
                    <a:ext uri="{9D8B030D-6E8A-4147-A177-3AD203B41FA5}">
                      <a16:colId xmlns:a16="http://schemas.microsoft.com/office/drawing/2014/main" val="3432402940"/>
                    </a:ext>
                  </a:extLst>
                </a:gridCol>
                <a:gridCol w="259085">
                  <a:extLst>
                    <a:ext uri="{9D8B030D-6E8A-4147-A177-3AD203B41FA5}">
                      <a16:colId xmlns:a16="http://schemas.microsoft.com/office/drawing/2014/main" val="1696733421"/>
                    </a:ext>
                  </a:extLst>
                </a:gridCol>
                <a:gridCol w="259085">
                  <a:extLst>
                    <a:ext uri="{9D8B030D-6E8A-4147-A177-3AD203B41FA5}">
                      <a16:colId xmlns:a16="http://schemas.microsoft.com/office/drawing/2014/main" val="2525927699"/>
                    </a:ext>
                  </a:extLst>
                </a:gridCol>
                <a:gridCol w="349766">
                  <a:extLst>
                    <a:ext uri="{9D8B030D-6E8A-4147-A177-3AD203B41FA5}">
                      <a16:colId xmlns:a16="http://schemas.microsoft.com/office/drawing/2014/main" val="1973570361"/>
                    </a:ext>
                  </a:extLst>
                </a:gridCol>
                <a:gridCol w="349766">
                  <a:extLst>
                    <a:ext uri="{9D8B030D-6E8A-4147-A177-3AD203B41FA5}">
                      <a16:colId xmlns:a16="http://schemas.microsoft.com/office/drawing/2014/main" val="2321152897"/>
                    </a:ext>
                  </a:extLst>
                </a:gridCol>
              </a:tblGrid>
              <a:tr h="233190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Prozess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 Art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1754188"/>
                  </a:ext>
                </a:extLst>
              </a:tr>
              <a:tr h="573311">
                <a:tc rowSpan="6"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Durchgangsloch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42" marR="6442" marT="6442" marB="0" vert="vert27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Übermaß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Zu hohes Spiel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Kein Rundlauf, asymmetrischer Bohrer, zu hohe Auskraglänge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Messung des Bohrdurchmesser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Rundlauf überprüfen, Bohrer nachschleifen, Auskraglänge verkleinern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469156"/>
                  </a:ext>
                </a:extLst>
              </a:tr>
              <a:tr h="38650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Gratbildung am Bohrungsausgang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Schlechtes Aussehen, liegt nicht plan an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Zu hoher Vorschub, stumpfer Bohrer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Vorschub verringern, Bohrer nachschleifen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02600042"/>
                  </a:ext>
                </a:extLst>
              </a:tr>
              <a:tr h="6441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Schiefe Bohrung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Wellen stehen nicht ortogonal zu Öberfläche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Ausbruch der Bohrerspitze, Werkstück schief eingespannt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 mit Winkel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Führungsfase verkleinern, Spanfreiheit am Schraubstock überprüfen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74896562"/>
                  </a:ext>
                </a:extLst>
              </a:tr>
              <a:tr h="68668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Schlechte Oberflächengüte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Toleranzen werden nicht eingehalten, Vibrationen, Rattern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Stumpfer Bohrer, falsche Schnittwerte, zu hohe Auskraglänge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Bohrer nachschleifen Schnittwerte anpassen, , Auskraglänge verkleinern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44992668"/>
                  </a:ext>
                </a:extLst>
              </a:tr>
              <a:tr h="91343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Überhitzung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Hoher Verschleiß des Bohrers, Beschädigung des Werkstücks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Stumpfer Bohrer, falsche Schnittwerte, zu hohe Auskraglänge, unpassendes Bohrwerkzeug, zu geringe Kühlung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Sichtprüfung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Bohrer nachschleifen Schnittwerte anpassen, , Auskraglänge verkleinern, Kühlschmiermittelzufuhr erhöhen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41976001"/>
                  </a:ext>
                </a:extLst>
              </a:tr>
              <a:tr h="64417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Falsche Positionierung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Bohrung passt nicht zu anderen Bauteilen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Ausbruch der Bohrerspitze, zu kleine Zentrierung, Schraubstock ungenügend fixiert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Messung der Bohrungsposition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Führungsfase verkleinern, Bohrer nachschleifen, größer Zentrieren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</a:t>
                      </a:r>
                    </a:p>
                  </a:txBody>
                  <a:tcPr marL="6442" marR="6442" marT="6442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6278057"/>
                  </a:ext>
                </a:extLst>
              </a:tr>
            </a:tbl>
          </a:graphicData>
        </a:graphic>
      </p:graphicFrame>
      <p:sp>
        <p:nvSpPr>
          <p:cNvPr id="4" name="Textfeld 3">
            <a:extLst>
              <a:ext uri="{FF2B5EF4-FFF2-40B4-BE49-F238E27FC236}">
                <a16:creationId xmlns:a16="http://schemas.microsoft.com/office/drawing/2014/main" id="{85D4BF13-FB70-A4DF-3C47-474E3EFBE654}"/>
              </a:ext>
            </a:extLst>
          </p:cNvPr>
          <p:cNvSpPr txBox="1"/>
          <p:nvPr/>
        </p:nvSpPr>
        <p:spPr>
          <a:xfrm>
            <a:off x="342002" y="5725030"/>
            <a:ext cx="10759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3.4: Prozess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120774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umsplatzhalter 11">
            <a:extLst>
              <a:ext uri="{FF2B5EF4-FFF2-40B4-BE49-F238E27FC236}">
                <a16:creationId xmlns:a16="http://schemas.microsoft.com/office/drawing/2014/main" id="{80DD9277-7B03-46BA-A1AA-E0A86CA0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Campus Sontheim</a:t>
            </a:r>
            <a:endParaRPr lang="en-US"/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D5DEE2ED-DBC3-4D9A-AFA9-3BDED5578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/>
              <a:t>S</a:t>
            </a:r>
            <a:r>
              <a:rPr lang="en-US" dirty="0" err="1"/>
              <a:t>taenderbohrmaschine</a:t>
            </a:r>
            <a:r>
              <a:rPr lang="en-US" dirty="0"/>
              <a:t> | Marc Grosse, Moritz </a:t>
            </a:r>
            <a:r>
              <a:rPr lang="en-US" dirty="0" err="1"/>
              <a:t>Höhnel</a:t>
            </a:r>
            <a:r>
              <a:rPr lang="en-US" dirty="0"/>
              <a:t> und Mattis Ritter / T1 / ASE | WS22/23</a:t>
            </a:r>
          </a:p>
          <a:p>
            <a:endParaRPr lang="en-US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48BBC2E6-60FE-4027-B3AE-1C7F349E9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|  </a:t>
            </a:r>
            <a:fld id="{E6B5151A-17C4-4431-8407-112C0160A8B6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</a:t>
            </a:r>
            <a:r>
              <a:rPr lang="de-DE" dirty="0"/>
              <a:t>Fehler Möglichkeits- und Einfluss-Analyse</a:t>
            </a:r>
            <a:br>
              <a:rPr lang="de-DE" dirty="0"/>
            </a:br>
            <a:br>
              <a:rPr lang="en-US" dirty="0"/>
            </a:b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idx="13"/>
          </p:nvPr>
        </p:nvSpPr>
        <p:spPr>
          <a:xfrm>
            <a:off x="406397" y="2160589"/>
            <a:ext cx="11377092" cy="4083052"/>
          </a:xfrm>
        </p:spPr>
        <p:txBody>
          <a:bodyPr/>
          <a:lstStyle/>
          <a:p>
            <a:pPr marL="287655" lvl="1" indent="-287655"/>
            <a:endParaRPr lang="en-US" dirty="0"/>
          </a:p>
          <a:p>
            <a:pPr marL="287655" lvl="1" indent="-287655"/>
            <a:endParaRPr lang="en-US" dirty="0">
              <a:solidFill>
                <a:srgbClr val="DC3769"/>
              </a:solidFill>
            </a:endParaRPr>
          </a:p>
        </p:txBody>
      </p:sp>
      <p:graphicFrame>
        <p:nvGraphicFramePr>
          <p:cNvPr id="3" name="Tabelle 2">
            <a:extLst>
              <a:ext uri="{FF2B5EF4-FFF2-40B4-BE49-F238E27FC236}">
                <a16:creationId xmlns:a16="http://schemas.microsoft.com/office/drawing/2014/main" id="{46BF75E8-2403-A4FE-1563-11A5ADF403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897582"/>
              </p:ext>
            </p:extLst>
          </p:nvPr>
        </p:nvGraphicFramePr>
        <p:xfrm>
          <a:off x="406397" y="1505309"/>
          <a:ext cx="11377092" cy="4014469"/>
        </p:xfrm>
        <a:graphic>
          <a:graphicData uri="http://schemas.openxmlformats.org/drawingml/2006/table">
            <a:tbl>
              <a:tblPr/>
              <a:tblGrid>
                <a:gridCol w="1007949">
                  <a:extLst>
                    <a:ext uri="{9D8B030D-6E8A-4147-A177-3AD203B41FA5}">
                      <a16:colId xmlns:a16="http://schemas.microsoft.com/office/drawing/2014/main" val="636742954"/>
                    </a:ext>
                  </a:extLst>
                </a:gridCol>
                <a:gridCol w="1332348">
                  <a:extLst>
                    <a:ext uri="{9D8B030D-6E8A-4147-A177-3AD203B41FA5}">
                      <a16:colId xmlns:a16="http://schemas.microsoft.com/office/drawing/2014/main" val="1172509090"/>
                    </a:ext>
                  </a:extLst>
                </a:gridCol>
                <a:gridCol w="1143116">
                  <a:extLst>
                    <a:ext uri="{9D8B030D-6E8A-4147-A177-3AD203B41FA5}">
                      <a16:colId xmlns:a16="http://schemas.microsoft.com/office/drawing/2014/main" val="220111615"/>
                    </a:ext>
                  </a:extLst>
                </a:gridCol>
                <a:gridCol w="1436619">
                  <a:extLst>
                    <a:ext uri="{9D8B030D-6E8A-4147-A177-3AD203B41FA5}">
                      <a16:colId xmlns:a16="http://schemas.microsoft.com/office/drawing/2014/main" val="3518521676"/>
                    </a:ext>
                  </a:extLst>
                </a:gridCol>
                <a:gridCol w="308950">
                  <a:extLst>
                    <a:ext uri="{9D8B030D-6E8A-4147-A177-3AD203B41FA5}">
                      <a16:colId xmlns:a16="http://schemas.microsoft.com/office/drawing/2014/main" val="1213430531"/>
                    </a:ext>
                  </a:extLst>
                </a:gridCol>
                <a:gridCol w="308950">
                  <a:extLst>
                    <a:ext uri="{9D8B030D-6E8A-4147-A177-3AD203B41FA5}">
                      <a16:colId xmlns:a16="http://schemas.microsoft.com/office/drawing/2014/main" val="3792440982"/>
                    </a:ext>
                  </a:extLst>
                </a:gridCol>
                <a:gridCol w="308950">
                  <a:extLst>
                    <a:ext uri="{9D8B030D-6E8A-4147-A177-3AD203B41FA5}">
                      <a16:colId xmlns:a16="http://schemas.microsoft.com/office/drawing/2014/main" val="129294479"/>
                    </a:ext>
                  </a:extLst>
                </a:gridCol>
                <a:gridCol w="432531">
                  <a:extLst>
                    <a:ext uri="{9D8B030D-6E8A-4147-A177-3AD203B41FA5}">
                      <a16:colId xmlns:a16="http://schemas.microsoft.com/office/drawing/2014/main" val="836954701"/>
                    </a:ext>
                  </a:extLst>
                </a:gridCol>
                <a:gridCol w="1888459">
                  <a:extLst>
                    <a:ext uri="{9D8B030D-6E8A-4147-A177-3AD203B41FA5}">
                      <a16:colId xmlns:a16="http://schemas.microsoft.com/office/drawing/2014/main" val="2188571625"/>
                    </a:ext>
                  </a:extLst>
                </a:gridCol>
                <a:gridCol w="1842117">
                  <a:extLst>
                    <a:ext uri="{9D8B030D-6E8A-4147-A177-3AD203B41FA5}">
                      <a16:colId xmlns:a16="http://schemas.microsoft.com/office/drawing/2014/main" val="762417803"/>
                    </a:ext>
                  </a:extLst>
                </a:gridCol>
                <a:gridCol w="312811">
                  <a:extLst>
                    <a:ext uri="{9D8B030D-6E8A-4147-A177-3AD203B41FA5}">
                      <a16:colId xmlns:a16="http://schemas.microsoft.com/office/drawing/2014/main" val="2506765019"/>
                    </a:ext>
                  </a:extLst>
                </a:gridCol>
                <a:gridCol w="312811">
                  <a:extLst>
                    <a:ext uri="{9D8B030D-6E8A-4147-A177-3AD203B41FA5}">
                      <a16:colId xmlns:a16="http://schemas.microsoft.com/office/drawing/2014/main" val="840637193"/>
                    </a:ext>
                  </a:extLst>
                </a:gridCol>
                <a:gridCol w="308950">
                  <a:extLst>
                    <a:ext uri="{9D8B030D-6E8A-4147-A177-3AD203B41FA5}">
                      <a16:colId xmlns:a16="http://schemas.microsoft.com/office/drawing/2014/main" val="968898722"/>
                    </a:ext>
                  </a:extLst>
                </a:gridCol>
                <a:gridCol w="432531">
                  <a:extLst>
                    <a:ext uri="{9D8B030D-6E8A-4147-A177-3AD203B41FA5}">
                      <a16:colId xmlns:a16="http://schemas.microsoft.com/office/drawing/2014/main" val="729995638"/>
                    </a:ext>
                  </a:extLst>
                </a:gridCol>
              </a:tblGrid>
              <a:tr h="156755"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 Art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Fehlerauswirkung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Fehlerursache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Kontrollmaßnahme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Empfohlene Maßnahmen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just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Getroffene Maßnahmen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RPZ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0CE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8974194"/>
                  </a:ext>
                </a:extLst>
              </a:tr>
              <a:tr h="90699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Aufwickeln von langen Haaren, Kleidungs-stücken und Schmuck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Abtrennung von Gliedmaßen, Fleischwunden, Frakturen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Fahrlässigkeit/ Bequemlichkeit des Benutzers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Eigenständige Kontrolle des Bedieners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90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Hinweisschild an Maschine anbringen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Hinweisschild an Maschine anbringen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40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5761598"/>
                  </a:ext>
                </a:extLst>
              </a:tr>
              <a:tr h="906992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Spanflug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Leichte Verbrennung, Schnittverletz-ungen, Augenverletzungen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Unsachgemäße Benutzung, Fahrlässigkeit/ Bequemlichkeit des Benutzers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Eigenständige Kontrolle des Bedieners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126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Hinweisschild für Schutzbrille an Maschine anbringen, Schutzglas mit Endschalter montieren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Hinweisschild für Schutzbrille an Maschine anbringen, Schutzglas mit Endschalter montieren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3001997"/>
                  </a:ext>
                </a:extLst>
              </a:tr>
              <a:tr h="105815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Herumschla-gende Werkstücke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Handverletzungen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Schürfwunden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, 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Schnittverletz-ungen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Unsachgemäße Benutzung, falsches oder kein Einspannen des Werkstücks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Eigenständige Kontrolle des Bedieners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Spanfreiheit vor Einspannen herstellen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Spanfreiheit vor Einspannen herstellen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2602099"/>
                  </a:ext>
                </a:extLst>
              </a:tr>
              <a:tr h="906992"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Konatkt mit Bohrölen oder Kühlschmier-stoffen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Ätzung der Haut oder Schleimhäute in Auge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Unsachgemäße Benutzung, Fahrlässigkeit/ Bequemlichkeit des Benutzers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Eigenständige Kontrolle des Bedieners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54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Hinweischild für Schutzbrille an Maschine anbringen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de-DE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Hinweischild für Schutzbrille an Maschine anbringen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36</a:t>
                      </a:r>
                    </a:p>
                  </a:txBody>
                  <a:tcPr marL="7558" marR="7558" marT="755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4735501"/>
                  </a:ext>
                </a:extLst>
              </a:tr>
            </a:tbl>
          </a:graphicData>
        </a:graphic>
      </p:graphicFrame>
      <p:sp>
        <p:nvSpPr>
          <p:cNvPr id="7" name="Textfeld 6">
            <a:extLst>
              <a:ext uri="{FF2B5EF4-FFF2-40B4-BE49-F238E27FC236}">
                <a16:creationId xmlns:a16="http://schemas.microsoft.com/office/drawing/2014/main" id="{4A5E9A56-F86E-1F07-4F20-2B16E6BD6577}"/>
              </a:ext>
            </a:extLst>
          </p:cNvPr>
          <p:cNvSpPr txBox="1"/>
          <p:nvPr/>
        </p:nvSpPr>
        <p:spPr>
          <a:xfrm>
            <a:off x="309806" y="5564514"/>
            <a:ext cx="14077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100" dirty="0"/>
              <a:t>Tb. 3.5: Verletzungen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411244763"/>
      </p:ext>
    </p:extLst>
  </p:cSld>
  <p:clrMapOvr>
    <a:masterClrMapping/>
  </p:clrMapOvr>
</p:sld>
</file>

<file path=ppt/theme/theme1.xml><?xml version="1.0" encoding="utf-8"?>
<a:theme xmlns:a="http://schemas.openxmlformats.org/drawingml/2006/main" name="PPT_HHN_16x9_EN_01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2" id="{2EEEF417-1A1D-417B-8027-150E18881973}" vid="{D51E834E-C123-4A66-80B5-6AFB0251C3DE}"/>
    </a:ext>
  </a:extLst>
</a:theme>
</file>

<file path=ppt/theme/theme2.xml><?xml version="1.0" encoding="utf-8"?>
<a:theme xmlns:a="http://schemas.openxmlformats.org/drawingml/2006/main" name="1_PPT_HHN_16x9_EN_01">
  <a:themeElements>
    <a:clrScheme name="Hochschule Heilbronn PPT">
      <a:dk1>
        <a:sysClr val="windowText" lastClr="000000"/>
      </a:dk1>
      <a:lt1>
        <a:sysClr val="window" lastClr="FFFFFF"/>
      </a:lt1>
      <a:dk2>
        <a:srgbClr val="BCBCBC"/>
      </a:dk2>
      <a:lt2>
        <a:srgbClr val="747474"/>
      </a:lt2>
      <a:accent1>
        <a:srgbClr val="002896"/>
      </a:accent1>
      <a:accent2>
        <a:srgbClr val="667EC0"/>
      </a:accent2>
      <a:accent3>
        <a:srgbClr val="99A8D6"/>
      </a:accent3>
      <a:accent4>
        <a:srgbClr val="00727F"/>
      </a:accent4>
      <a:accent5>
        <a:srgbClr val="009BA6"/>
      </a:accent5>
      <a:accent6>
        <a:srgbClr val="7FCBD3"/>
      </a:accent6>
      <a:hlink>
        <a:srgbClr val="000000"/>
      </a:hlink>
      <a:folHlink>
        <a:srgbClr val="000000"/>
      </a:folHlink>
    </a:clrScheme>
    <a:fontScheme name="Hochschule Heilbron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tx1">
              <a:lumMod val="50000"/>
              <a:lumOff val="50000"/>
            </a:schemeClr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custClrLst>
    <a:custClr name="0 | 40 | 150">
      <a:srgbClr val="002896"/>
    </a:custClr>
    <a:custClr name="0 | 159 | 213">
      <a:srgbClr val="009FD5"/>
    </a:custClr>
    <a:custClr name="0 | 114 |127">
      <a:srgbClr val="00727F"/>
    </a:custClr>
    <a:custClr name="255 | 158 | 0">
      <a:srgbClr val="FF9E00"/>
    </a:custClr>
    <a:custClr name="100 | 179 | 44">
      <a:srgbClr val="64B32C"/>
    </a:custClr>
    <a:custClr name="171 | 0 | 66">
      <a:srgbClr val="AB0042"/>
    </a:custClr>
    <a:custClr name="0 | 0 | 0">
      <a:srgbClr val="000000"/>
    </a:custClr>
    <a:custClr>
      <a:srgbClr val="FFFFFF"/>
    </a:custClr>
    <a:custClr name="255 | 255 | 255">
      <a:srgbClr val="FFFFFF"/>
    </a:custClr>
    <a:custClr name="255 | 255 | 255">
      <a:srgbClr val="FFFFFF"/>
    </a:custClr>
    <a:custClr name="102 | 126 | 192">
      <a:srgbClr val="667EC0"/>
    </a:custClr>
    <a:custClr name="96 | 198 | 239">
      <a:srgbClr val="60C6EF"/>
    </a:custClr>
    <a:custClr name="0 | 155 | 166">
      <a:srgbClr val="009BA6"/>
    </a:custClr>
    <a:custClr name="255 | 203 | 14">
      <a:srgbClr val="FFCB0E"/>
    </a:custClr>
    <a:custClr name="180 | 204 | 0">
      <a:srgbClr val="B4CC00"/>
    </a:custClr>
    <a:custClr name="220 | 55 | 105">
      <a:srgbClr val="DC3769"/>
    </a:custClr>
    <a:custClr name="116 | 116 | 116">
      <a:srgbClr val="747474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  <a:custClr name="153 | 168 | 214">
      <a:srgbClr val="99A8D6"/>
    </a:custClr>
    <a:custClr name="176 | 223 | 247">
      <a:srgbClr val="B0DFF7"/>
    </a:custClr>
    <a:custClr name="127 | 203 | 211">
      <a:srgbClr val="7FCBD3"/>
    </a:custClr>
    <a:custClr name="255 | 241 | 77">
      <a:srgbClr val="FFF14D"/>
    </a:custClr>
    <a:custClr name="234 | 228 | 72">
      <a:srgbClr val="EAE448"/>
    </a:custClr>
    <a:custClr name="235 | 142 | 178">
      <a:srgbClr val="EB8EB2"/>
    </a:custClr>
    <a:custClr name="188 | 188 | 188">
      <a:srgbClr val="BCBCBC"/>
    </a:custClr>
    <a:custClr name="255 | 255 | 255">
      <a:srgbClr val="FFFFFF"/>
    </a:custClr>
    <a:custClr name="255 | 255 | 255">
      <a:srgbClr val="FFFFFF"/>
    </a:custClr>
    <a:custClr name="255 | 255 | 255">
      <a:srgbClr val="FFFFFF"/>
    </a:custClr>
  </a:custClrLst>
  <a:extLst>
    <a:ext uri="{05A4C25C-085E-4340-85A3-A5531E510DB2}">
      <thm15:themeFamily xmlns:thm15="http://schemas.microsoft.com/office/thememl/2012/main" name="Präsentation2" id="{2EEEF417-1A1D-417B-8027-150E18881973}" vid="{A826E504-A1FF-48C6-BF11-68BD7E1C7F12}"/>
    </a:ext>
  </a:extLst>
</a:theme>
</file>

<file path=ppt/theme/theme3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1a4e9d1-002c-44d1-a7df-d1d440f2d89c">
      <Terms xmlns="http://schemas.microsoft.com/office/infopath/2007/PartnerControls"/>
    </lcf76f155ced4ddcb4097134ff3c332f>
    <TaxCatchAll xmlns="396d3ce1-f135-45f1-a004-8da1c81eaf02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315C8266D65147BEEF21714B380DFC" ma:contentTypeVersion="12" ma:contentTypeDescription="Create a new document." ma:contentTypeScope="" ma:versionID="ae14c92c52cedeef1460d511b82b4719">
  <xsd:schema xmlns:xsd="http://www.w3.org/2001/XMLSchema" xmlns:xs="http://www.w3.org/2001/XMLSchema" xmlns:p="http://schemas.microsoft.com/office/2006/metadata/properties" xmlns:ns2="e1a4e9d1-002c-44d1-a7df-d1d440f2d89c" xmlns:ns3="396d3ce1-f135-45f1-a004-8da1c81eaf02" targetNamespace="http://schemas.microsoft.com/office/2006/metadata/properties" ma:root="true" ma:fieldsID="30ae492b1ebb9fd38c43b4ed6abfe70d" ns2:_="" ns3:_="">
    <xsd:import namespace="e1a4e9d1-002c-44d1-a7df-d1d440f2d89c"/>
    <xsd:import namespace="396d3ce1-f135-45f1-a004-8da1c81eaf02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1a4e9d1-002c-44d1-a7df-d1d440f2d8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58e10526-b566-4b41-9d0d-ac6cbbfbcbcf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96d3ce1-f135-45f1-a004-8da1c81eaf02" elementFormDefault="qualified">
    <xsd:import namespace="http://schemas.microsoft.com/office/2006/documentManagement/types"/>
    <xsd:import namespace="http://schemas.microsoft.com/office/infopath/2007/PartnerControls"/>
    <xsd:element name="TaxCatchAll" ma:index="14" nillable="true" ma:displayName="Taxonomy Catch All Column" ma:hidden="true" ma:list="{6a338289-5d0f-45f9-8918-8890acfce5c4}" ma:internalName="TaxCatchAll" ma:showField="CatchAllData" ma:web="396d3ce1-f135-45f1-a004-8da1c81eaf02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554B1BE-D081-4D49-A9A8-02DBC419D9B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1303304-D675-4AEC-B056-9DF2E7E157C6}">
  <ds:schemaRefs>
    <ds:schemaRef ds:uri="396d3ce1-f135-45f1-a004-8da1c81eaf02"/>
    <ds:schemaRef ds:uri="e1a4e9d1-002c-44d1-a7df-d1d440f2d89c"/>
    <ds:schemaRef ds:uri="http://schemas.microsoft.com/office/2006/metadata/properties"/>
    <ds:schemaRef ds:uri="http://schemas.microsoft.com/office/infopath/2007/PartnerControls"/>
    <ds:schemaRef ds:uri="http://www.w3.org/2000/xmlns/"/>
    <ds:schemaRef ds:uri="http://www.w3.org/2001/XMLSchema-instance"/>
  </ds:schemaRefs>
</ds:datastoreItem>
</file>

<file path=customXml/itemProps3.xml><?xml version="1.0" encoding="utf-8"?>
<ds:datastoreItem xmlns:ds="http://schemas.openxmlformats.org/officeDocument/2006/customXml" ds:itemID="{33061106-0B7E-4C54-909B-385CA089746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1a4e9d1-002c-44d1-a7df-d1d440f2d89c"/>
    <ds:schemaRef ds:uri="396d3ce1-f135-45f1-a004-8da1c81eaf0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PowerpointTemplate</Template>
  <TotalTime>0</TotalTime>
  <Words>1754</Words>
  <Application>Microsoft Macintosh PowerPoint</Application>
  <PresentationFormat>Breitbild</PresentationFormat>
  <Paragraphs>578</Paragraphs>
  <Slides>15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15</vt:i4>
      </vt:variant>
    </vt:vector>
  </HeadingPairs>
  <TitlesOfParts>
    <vt:vector size="20" baseType="lpstr">
      <vt:lpstr>Arial</vt:lpstr>
      <vt:lpstr>Calibri</vt:lpstr>
      <vt:lpstr>Wingdings</vt:lpstr>
      <vt:lpstr>PPT_HHN_16x9_EN_01</vt:lpstr>
      <vt:lpstr>1_PPT_HHN_16x9_EN_01</vt:lpstr>
      <vt:lpstr>StÄnderbohrmaschine</vt:lpstr>
      <vt:lpstr>Inhaltsverzeichnis</vt:lpstr>
      <vt:lpstr>1. Festlegung der Grenzen </vt:lpstr>
      <vt:lpstr>2. Festlegung der Risikoprioritätszahl  </vt:lpstr>
      <vt:lpstr>3. Fehler Möglichkeits- und Einfluss-Analyse  </vt:lpstr>
      <vt:lpstr>3. Fehler Möglichkeits- und Einfluss-Analyse  </vt:lpstr>
      <vt:lpstr>3. Fehler Möglichkeits- und Einfluss-Analyse  </vt:lpstr>
      <vt:lpstr>3. Fehler Möglichkeits- und Einfluss-Analyse  </vt:lpstr>
      <vt:lpstr>3. Fehler Möglichkeits- und Einfluss-Analyse  </vt:lpstr>
      <vt:lpstr>4. Fault Tree Analysis   </vt:lpstr>
      <vt:lpstr>4. Fault Tree Analysis   </vt:lpstr>
      <vt:lpstr>4. Fault Tree Analysis   </vt:lpstr>
      <vt:lpstr>FAZit</vt:lpstr>
      <vt:lpstr>Quellenverzeichnis  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Truck platoon</dc:title>
  <dc:creator>Mattis Ritter</dc:creator>
  <cp:lastModifiedBy>Marc Grosse</cp:lastModifiedBy>
  <cp:revision>73</cp:revision>
  <dcterms:created xsi:type="dcterms:W3CDTF">2022-04-09T09:06:39Z</dcterms:created>
  <dcterms:modified xsi:type="dcterms:W3CDTF">2023-01-16T08:15:59Z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0x01010071315C8266D65147BEEF21714B380DFC</vt:lpwstr>
  </property>
  <property fmtid="{D5CDD505-2E9C-101B-9397-08002B2CF9AE}" pid="3" name="MediaServiceImageTags">
    <vt:lpwstr/>
  </property>
</Properties>
</file>

<file path=docProps/thumbnail.jpeg>
</file>